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819" r:id="rId2"/>
    <p:sldMasterId id="2147483837" r:id="rId3"/>
  </p:sldMasterIdLst>
  <p:notesMasterIdLst>
    <p:notesMasterId r:id="rId32"/>
  </p:notesMasterIdLst>
  <p:sldIdLst>
    <p:sldId id="1032" r:id="rId4"/>
    <p:sldId id="435" r:id="rId5"/>
    <p:sldId id="491" r:id="rId6"/>
    <p:sldId id="419" r:id="rId7"/>
    <p:sldId id="420" r:id="rId8"/>
    <p:sldId id="1029" r:id="rId9"/>
    <p:sldId id="469" r:id="rId10"/>
    <p:sldId id="429" r:id="rId11"/>
    <p:sldId id="425" r:id="rId12"/>
    <p:sldId id="474" r:id="rId13"/>
    <p:sldId id="434" r:id="rId14"/>
    <p:sldId id="439" r:id="rId15"/>
    <p:sldId id="441" r:id="rId16"/>
    <p:sldId id="480" r:id="rId17"/>
    <p:sldId id="950" r:id="rId18"/>
    <p:sldId id="481" r:id="rId19"/>
    <p:sldId id="946" r:id="rId20"/>
    <p:sldId id="1021" r:id="rId21"/>
    <p:sldId id="485" r:id="rId22"/>
    <p:sldId id="487" r:id="rId23"/>
    <p:sldId id="489" r:id="rId24"/>
    <p:sldId id="461" r:id="rId25"/>
    <p:sldId id="1026" r:id="rId26"/>
    <p:sldId id="1030" r:id="rId27"/>
    <p:sldId id="496" r:id="rId28"/>
    <p:sldId id="1031" r:id="rId29"/>
    <p:sldId id="1022" r:id="rId30"/>
    <p:sldId id="49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erine Cronier" initials="CC" lastIdx="7" clrIdx="0">
    <p:extLst/>
  </p:cmAuthor>
  <p:cmAuthor id="2" name="Cronier" initials="C" lastIdx="17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0000"/>
    <a:srgbClr val="FFFF00"/>
    <a:srgbClr val="FFCE33"/>
    <a:srgbClr val="BA8314"/>
    <a:srgbClr val="D6A300"/>
    <a:srgbClr val="EEB500"/>
    <a:srgbClr val="D6DA26"/>
    <a:srgbClr val="F2F2F2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89" autoAdjust="0"/>
    <p:restoredTop sz="96395" autoAdjust="0"/>
  </p:normalViewPr>
  <p:slideViewPr>
    <p:cSldViewPr snapToGrid="0">
      <p:cViewPr varScale="1">
        <p:scale>
          <a:sx n="71" d="100"/>
          <a:sy n="71" d="100"/>
        </p:scale>
        <p:origin x="143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AA1AD-19E4-43CD-9FA5-5788FE287EB3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24708-7B10-4118-AE53-CA306C9BC7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74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3B41-8629-42E9-AC27-BD22163E6856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2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07E3B41-8629-42E9-AC27-BD22163E6856}" type="slidenum">
              <a:rPr lang="fr-FR" smtClean="0">
                <a:solidFill>
                  <a:prstClr val="black"/>
                </a:solidFill>
              </a:rPr>
              <a:pPr/>
              <a:t>16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06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2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4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9" y="4402668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4" y="6117338"/>
            <a:ext cx="857473" cy="365125"/>
          </a:xfrm>
        </p:spPr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8"/>
            <a:ext cx="3609438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8"/>
            <a:ext cx="411480" cy="365125"/>
          </a:xfrm>
        </p:spPr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9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07385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6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80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5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071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2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8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2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689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6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124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2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8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2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630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6" y="685803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5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503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813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4" y="685800"/>
            <a:ext cx="1328123" cy="5105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5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492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7" y="1447803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7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71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3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457201"/>
            <a:ext cx="7704667" cy="19812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4" y="2667000"/>
            <a:ext cx="7704667" cy="333281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30" y="6108175"/>
            <a:ext cx="857473" cy="365125"/>
          </a:xfrm>
        </p:spPr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8" y="6108175"/>
            <a:ext cx="531451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8" y="6108175"/>
            <a:ext cx="427833" cy="365125"/>
          </a:xfrm>
        </p:spPr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122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861736"/>
            <a:ext cx="6619243" cy="1915647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69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7"/>
            <a:ext cx="3297254" cy="419576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1" y="2056093"/>
            <a:ext cx="3297256" cy="420024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69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3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3" y="2514600"/>
            <a:ext cx="3297254" cy="374173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26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72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77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2550798" cy="14478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3129283"/>
            <a:ext cx="2550797" cy="28955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47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1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80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7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48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1447800"/>
            <a:ext cx="6619244" cy="1981200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74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1" y="3771174"/>
            <a:ext cx="5459737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721" y="971256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9150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61379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9150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1198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6" y="2667000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9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8" y="6116072"/>
            <a:ext cx="413483" cy="365125"/>
          </a:xfrm>
        </p:spPr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9683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87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1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8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6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6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6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82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8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8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8" y="4827214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2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7" y="4827213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6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6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11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72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14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60" y="430216"/>
            <a:ext cx="131445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F1E6-094B-4F0E-9A97-DEFEA1DF7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D300-98C8-4FA0-9336-4CDCE3DA8A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6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F1E6-094B-4F0E-9A97-DEFEA1DF7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D300-98C8-4FA0-9336-4CDCE3DA8A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255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F1E6-094B-4F0E-9A97-DEFEA1DF7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D300-98C8-4FA0-9336-4CDCE3DA8A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85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F1E6-094B-4F0E-9A97-DEFEA1DF7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D300-98C8-4FA0-9336-4CDCE3DA8A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27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F1E6-094B-4F0E-9A97-DEFEA1DF7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D300-98C8-4FA0-9336-4CDCE3DA8A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3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685803"/>
            <a:ext cx="7704667" cy="17525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567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F1E6-094B-4F0E-9A97-DEFEA1DF7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D300-98C8-4FA0-9336-4CDCE3DA8A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184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F1E6-094B-4F0E-9A97-DEFEA1DF7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D300-98C8-4FA0-9336-4CDCE3DA8A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96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F1E6-094B-4F0E-9A97-DEFEA1DF7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D300-98C8-4FA0-9336-4CDCE3DA8A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348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F1E6-094B-4F0E-9A97-DEFEA1DF7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D300-98C8-4FA0-9336-4CDCE3DA8A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90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F1E6-094B-4F0E-9A97-DEFEA1DF7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D300-98C8-4FA0-9336-4CDCE3DA8A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12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F1E6-094B-4F0E-9A97-DEFEA1DF7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D300-98C8-4FA0-9336-4CDCE3DA8A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3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2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8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7" y="3335338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38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64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99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2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5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200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3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6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3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560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2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4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2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80" y="6116072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3E110F9-F07A-41AB-99B4-85EC013090A9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8" y="6116072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8" y="6116072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BE34E3C-8247-4B58-9D3A-410995878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73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1" y="2669688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1" y="2892350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3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60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5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21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06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032D279-9505-4207-8E00-1D1EAC052736}" type="datetimeFigureOut">
              <a:rPr lang="fr-FR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12/05/2026</a:t>
            </a:fld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07" y="3263400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7" y="295732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6E560-49C7-4705-AFFA-8EDBC18F0974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157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D5F1E6-094B-4F0E-9A97-DEFEA1DF7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7D3D300-98C8-4FA0-9336-4CDCE3DA8A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5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7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4.emf"/><Relationship Id="rId9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49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11" Type="http://schemas.microsoft.com/office/2007/relationships/hdphoto" Target="../media/hdphoto2.wdp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microsoft.com/office/2007/relationships/hdphoto" Target="../media/hdphoto1.wdp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png"/><Relationship Id="rId5" Type="http://schemas.openxmlformats.org/officeDocument/2006/relationships/image" Target="../media/image46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tiff"/><Relationship Id="rId7" Type="http://schemas.openxmlformats.org/officeDocument/2006/relationships/image" Target="../media/image19.jpeg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5.jpe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jpeg"/><Relationship Id="rId7" Type="http://schemas.openxmlformats.org/officeDocument/2006/relationships/image" Target="../media/image111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5.jpe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7.png"/><Relationship Id="rId7" Type="http://schemas.openxmlformats.org/officeDocument/2006/relationships/image" Target="../media/image11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20.png"/><Relationship Id="rId7" Type="http://schemas.openxmlformats.org/officeDocument/2006/relationships/image" Target="../media/image117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25.png"/><Relationship Id="rId5" Type="http://schemas.openxmlformats.org/officeDocument/2006/relationships/image" Target="../media/image7.png"/><Relationship Id="rId10" Type="http://schemas.openxmlformats.org/officeDocument/2006/relationships/image" Target="../media/image124.jpeg"/><Relationship Id="rId4" Type="http://schemas.openxmlformats.org/officeDocument/2006/relationships/image" Target="../media/image121.png"/><Relationship Id="rId9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UNIVERSITE DE LILLE - Clubster NSL">
            <a:extLst>
              <a:ext uri="{FF2B5EF4-FFF2-40B4-BE49-F238E27FC236}">
                <a16:creationId xmlns:a16="http://schemas.microsoft.com/office/drawing/2014/main" id="{FBCE394A-17B5-42D6-A124-888FAB50CFD4}"/>
              </a:ext>
            </a:extLst>
          </p:cNvPr>
          <p:cNvPicPr/>
          <p:nvPr/>
        </p:nvPicPr>
        <p:blipFill>
          <a:blip r:embed="rId2" cstate="print"/>
          <a:srcRect l="5506" t="35946" r="5912" b="36886"/>
          <a:stretch>
            <a:fillRect/>
          </a:stretch>
        </p:blipFill>
        <p:spPr bwMode="auto">
          <a:xfrm>
            <a:off x="435472" y="4268256"/>
            <a:ext cx="2235008" cy="73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445CB9-BED0-41DF-887D-F387002B7DDF}"/>
              </a:ext>
            </a:extLst>
          </p:cNvPr>
          <p:cNvSpPr/>
          <p:nvPr/>
        </p:nvSpPr>
        <p:spPr>
          <a:xfrm>
            <a:off x="2359858" y="-30577"/>
            <a:ext cx="48179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Goudy Old Style" panose="02020502050305020303" pitchFamily="18" charset="0"/>
              </a:rPr>
              <a:t>The GREATPAL Project</a:t>
            </a:r>
            <a:endParaRPr lang="fr-FR" sz="3600" b="1" dirty="0">
              <a:solidFill>
                <a:srgbClr val="0070C0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13" name="Image 11">
            <a:extLst>
              <a:ext uri="{FF2B5EF4-FFF2-40B4-BE49-F238E27FC236}">
                <a16:creationId xmlns:a16="http://schemas.microsoft.com/office/drawing/2014/main" id="{4946E40F-7351-468F-87A8-EE8EDC6C5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05" t="13943" r="45707" b="63801"/>
          <a:stretch/>
        </p:blipFill>
        <p:spPr>
          <a:xfrm>
            <a:off x="1846644" y="2122414"/>
            <a:ext cx="6156787" cy="1902650"/>
          </a:xfrm>
          <a:prstGeom prst="rect">
            <a:avLst/>
          </a:prstGeom>
        </p:spPr>
      </p:pic>
      <p:sp>
        <p:nvSpPr>
          <p:cNvPr id="18" name="AutoShape 15" descr="Islamic Azad University to open branches in Syria - IRNA English"/>
          <p:cNvSpPr>
            <a:spLocks noChangeAspect="1" noChangeArrowheads="1"/>
          </p:cNvSpPr>
          <p:nvPr/>
        </p:nvSpPr>
        <p:spPr bwMode="auto">
          <a:xfrm>
            <a:off x="155575" y="-2370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177" y="4282351"/>
            <a:ext cx="2126938" cy="159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66" y="5478143"/>
            <a:ext cx="1851893" cy="132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50" y="5067999"/>
            <a:ext cx="1210576" cy="121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72" y="5669241"/>
            <a:ext cx="1147313" cy="11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766" y="4252273"/>
            <a:ext cx="1604408" cy="109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670" y="4271675"/>
            <a:ext cx="1530682" cy="95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F100FA-AAA6-48EB-90AF-0D7E3ECD639E}"/>
              </a:ext>
            </a:extLst>
          </p:cNvPr>
          <p:cNvSpPr/>
          <p:nvPr/>
        </p:nvSpPr>
        <p:spPr>
          <a:xfrm>
            <a:off x="900674" y="615754"/>
            <a:ext cx="7736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GHEA Grapalat"/>
                <a:ea typeface="GHEA Grapalat"/>
                <a:cs typeface="GHEA Grapalat"/>
              </a:rPr>
              <a:t>Deciphering the </a:t>
            </a:r>
            <a:r>
              <a:rPr lang="en-GB" sz="2400" b="1" dirty="0">
                <a:solidFill>
                  <a:srgbClr val="0070C0"/>
                </a:solidFill>
                <a:latin typeface="GHEA Grapalat"/>
                <a:ea typeface="GHEA Grapalat"/>
                <a:cs typeface="GHEA Grapalat"/>
              </a:rPr>
              <a:t>G</a:t>
            </a:r>
            <a:r>
              <a:rPr lang="en-GB" sz="2400" b="1" dirty="0">
                <a:latin typeface="GHEA Grapalat"/>
                <a:ea typeface="GHEA Grapalat"/>
                <a:cs typeface="GHEA Grapalat"/>
              </a:rPr>
              <a:t>lobal </a:t>
            </a:r>
            <a:r>
              <a:rPr lang="en-GB" sz="2400" b="1" i="1" dirty="0">
                <a:latin typeface="GHEA Grapalat"/>
                <a:ea typeface="GHEA Grapalat"/>
                <a:cs typeface="GHEA Grapalat"/>
              </a:rPr>
              <a:t>vs</a:t>
            </a:r>
            <a:r>
              <a:rPr lang="en-GB" sz="2400" b="1" dirty="0">
                <a:latin typeface="GHEA Grapalat"/>
                <a:ea typeface="GHEA Grapalat"/>
                <a:cs typeface="GHEA Grapalat"/>
              </a:rPr>
              <a:t> </a:t>
            </a:r>
            <a:r>
              <a:rPr lang="en-GB" sz="2400" b="1" dirty="0">
                <a:solidFill>
                  <a:srgbClr val="0070C0"/>
                </a:solidFill>
                <a:latin typeface="GHEA Grapalat"/>
                <a:ea typeface="GHEA Grapalat"/>
                <a:cs typeface="GHEA Grapalat"/>
              </a:rPr>
              <a:t>R</a:t>
            </a:r>
            <a:r>
              <a:rPr lang="en-GB" sz="2400" b="1" dirty="0">
                <a:latin typeface="GHEA Grapalat"/>
                <a:ea typeface="GHEA Grapalat"/>
                <a:cs typeface="GHEA Grapalat"/>
              </a:rPr>
              <a:t>egional record of </a:t>
            </a:r>
            <a:r>
              <a:rPr lang="en-GB" sz="2400" b="1" dirty="0">
                <a:solidFill>
                  <a:srgbClr val="0070C0"/>
                </a:solidFill>
                <a:latin typeface="GHEA Grapalat"/>
                <a:ea typeface="GHEA Grapalat"/>
                <a:cs typeface="GHEA Grapalat"/>
              </a:rPr>
              <a:t>E</a:t>
            </a:r>
            <a:r>
              <a:rPr lang="en-GB" sz="2400" b="1" dirty="0">
                <a:latin typeface="GHEA Grapalat"/>
                <a:ea typeface="GHEA Grapalat"/>
                <a:cs typeface="GHEA Grapalat"/>
              </a:rPr>
              <a:t>nvironmental </a:t>
            </a:r>
            <a:r>
              <a:rPr lang="en-GB" sz="2400" b="1" dirty="0" err="1">
                <a:latin typeface="GHEA Grapalat"/>
                <a:ea typeface="GHEA Grapalat"/>
                <a:cs typeface="GHEA Grapalat"/>
              </a:rPr>
              <a:t>ch</a:t>
            </a:r>
            <a:r>
              <a:rPr lang="en-GB" sz="2400" b="1" dirty="0" err="1">
                <a:solidFill>
                  <a:srgbClr val="0070C0"/>
                </a:solidFill>
                <a:latin typeface="GHEA Grapalat"/>
                <a:ea typeface="GHEA Grapalat"/>
                <a:cs typeface="GHEA Grapalat"/>
              </a:rPr>
              <a:t>A</a:t>
            </a:r>
            <a:r>
              <a:rPr lang="en-GB" sz="2400" b="1" dirty="0" err="1">
                <a:latin typeface="GHEA Grapalat"/>
                <a:ea typeface="GHEA Grapalat"/>
                <a:cs typeface="GHEA Grapalat"/>
              </a:rPr>
              <a:t>nges</a:t>
            </a:r>
            <a:r>
              <a:rPr lang="en-GB" sz="2400" b="1" dirty="0">
                <a:latin typeface="GHEA Grapalat"/>
                <a:ea typeface="GHEA Grapalat"/>
                <a:cs typeface="GHEA Grapalat"/>
              </a:rPr>
              <a:t> in </a:t>
            </a:r>
            <a:r>
              <a:rPr lang="en-GB" sz="2400" b="1" dirty="0">
                <a:solidFill>
                  <a:srgbClr val="0070C0"/>
                </a:solidFill>
                <a:latin typeface="GHEA Grapalat"/>
                <a:ea typeface="GHEA Grapalat"/>
                <a:cs typeface="GHEA Grapalat"/>
              </a:rPr>
              <a:t>T</a:t>
            </a:r>
            <a:r>
              <a:rPr lang="en-GB" sz="2400" b="1" dirty="0">
                <a:latin typeface="GHEA Grapalat"/>
                <a:ea typeface="GHEA Grapalat"/>
                <a:cs typeface="GHEA Grapalat"/>
              </a:rPr>
              <a:t>he </a:t>
            </a:r>
            <a:r>
              <a:rPr lang="en-GB" sz="2400" b="1" dirty="0" err="1">
                <a:solidFill>
                  <a:srgbClr val="0070C0"/>
                </a:solidFill>
                <a:latin typeface="GHEA Grapalat"/>
                <a:ea typeface="GHEA Grapalat"/>
                <a:cs typeface="GHEA Grapalat"/>
              </a:rPr>
              <a:t>PAL</a:t>
            </a:r>
            <a:r>
              <a:rPr lang="en-GB" sz="2400" b="1" dirty="0" err="1">
                <a:latin typeface="GHEA Grapalat"/>
                <a:ea typeface="GHEA Grapalat"/>
                <a:cs typeface="GHEA Grapalat"/>
              </a:rPr>
              <a:t>eozoic</a:t>
            </a:r>
            <a:r>
              <a:rPr lang="en-GB" sz="2400" b="1" dirty="0">
                <a:latin typeface="GHEA Grapalat"/>
                <a:ea typeface="GHEA Grapalat"/>
                <a:cs typeface="GHEA Grapalat"/>
              </a:rPr>
              <a:t> mountains of Armenia</a:t>
            </a:r>
            <a:endParaRPr lang="fr-FR" sz="2400" dirty="0"/>
          </a:p>
        </p:txBody>
      </p:sp>
      <p:sp>
        <p:nvSpPr>
          <p:cNvPr id="15" name="ZoneTexte 4">
            <a:extLst>
              <a:ext uri="{FF2B5EF4-FFF2-40B4-BE49-F238E27FC236}">
                <a16:creationId xmlns:a16="http://schemas.microsoft.com/office/drawing/2014/main" id="{1E145001-80B3-4FF6-8ACD-CC07AD9AAFE2}"/>
              </a:ext>
            </a:extLst>
          </p:cNvPr>
          <p:cNvSpPr txBox="1"/>
          <p:nvPr/>
        </p:nvSpPr>
        <p:spPr>
          <a:xfrm>
            <a:off x="853735" y="1485590"/>
            <a:ext cx="8142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D6A300"/>
                </a:solidFill>
              </a:rPr>
              <a:t>Rationale</a:t>
            </a:r>
            <a:r>
              <a:rPr lang="fr-FR" sz="2800" b="1" dirty="0">
                <a:solidFill>
                  <a:srgbClr val="D6A300"/>
                </a:solidFill>
              </a:rPr>
              <a:t>, Objectives, </a:t>
            </a:r>
            <a:r>
              <a:rPr lang="fr-FR" sz="2800" b="1" dirty="0" err="1">
                <a:solidFill>
                  <a:srgbClr val="D6A300"/>
                </a:solidFill>
              </a:rPr>
              <a:t>Results</a:t>
            </a:r>
            <a:r>
              <a:rPr lang="fr-FR" sz="2800" b="1" dirty="0">
                <a:solidFill>
                  <a:srgbClr val="D6A300"/>
                </a:solidFill>
              </a:rPr>
              <a:t> and Future </a:t>
            </a:r>
            <a:r>
              <a:rPr lang="fr-FR" sz="2800" b="1" dirty="0" err="1">
                <a:solidFill>
                  <a:srgbClr val="D6A300"/>
                </a:solidFill>
              </a:rPr>
              <a:t>Strategy</a:t>
            </a:r>
            <a:endParaRPr lang="fr-FR" sz="2800" b="1" dirty="0">
              <a:solidFill>
                <a:srgbClr val="D6A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81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37">
            <a:extLst>
              <a:ext uri="{FF2B5EF4-FFF2-40B4-BE49-F238E27FC236}">
                <a16:creationId xmlns:a16="http://schemas.microsoft.com/office/drawing/2014/main" id="{C0CA2814-20D6-45FD-8F02-A2C936746BEA}"/>
              </a:ext>
            </a:extLst>
          </p:cNvPr>
          <p:cNvSpPr txBox="1"/>
          <p:nvPr/>
        </p:nvSpPr>
        <p:spPr>
          <a:xfrm>
            <a:off x="2" y="6523727"/>
            <a:ext cx="1393593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8" name="ZoneTexte 45">
            <a:extLst>
              <a:ext uri="{FF2B5EF4-FFF2-40B4-BE49-F238E27FC236}">
                <a16:creationId xmlns:a16="http://schemas.microsoft.com/office/drawing/2014/main" id="{503FC31D-9F82-4C02-8CA8-FFBE6E8DBAFB}"/>
              </a:ext>
            </a:extLst>
          </p:cNvPr>
          <p:cNvSpPr txBox="1"/>
          <p:nvPr/>
        </p:nvSpPr>
        <p:spPr>
          <a:xfrm>
            <a:off x="1407994" y="6526521"/>
            <a:ext cx="11972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46">
            <a:extLst>
              <a:ext uri="{FF2B5EF4-FFF2-40B4-BE49-F238E27FC236}">
                <a16:creationId xmlns:a16="http://schemas.microsoft.com/office/drawing/2014/main" id="{FDB1421E-9A01-4CC5-897B-77D7C9B1BD31}"/>
              </a:ext>
            </a:extLst>
          </p:cNvPr>
          <p:cNvSpPr txBox="1"/>
          <p:nvPr/>
        </p:nvSpPr>
        <p:spPr>
          <a:xfrm>
            <a:off x="2605226" y="6577865"/>
            <a:ext cx="188364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cteur droit 48">
            <a:extLst>
              <a:ext uri="{FF2B5EF4-FFF2-40B4-BE49-F238E27FC236}">
                <a16:creationId xmlns:a16="http://schemas.microsoft.com/office/drawing/2014/main" id="{45C59F8B-24BB-4D59-A1BE-76FC61EDB8DC}"/>
              </a:ext>
            </a:extLst>
          </p:cNvPr>
          <p:cNvCxnSpPr>
            <a:cxnSpLocks/>
          </p:cNvCxnSpPr>
          <p:nvPr/>
        </p:nvCxnSpPr>
        <p:spPr>
          <a:xfrm>
            <a:off x="0" y="65479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49">
            <a:extLst>
              <a:ext uri="{FF2B5EF4-FFF2-40B4-BE49-F238E27FC236}">
                <a16:creationId xmlns:a16="http://schemas.microsoft.com/office/drawing/2014/main" id="{9CBC65E6-819C-432F-8D81-59D04F188B0E}"/>
              </a:ext>
            </a:extLst>
          </p:cNvPr>
          <p:cNvSpPr txBox="1"/>
          <p:nvPr/>
        </p:nvSpPr>
        <p:spPr>
          <a:xfrm>
            <a:off x="7945857" y="6526483"/>
            <a:ext cx="12197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13" name="ZoneTexte 50">
            <a:extLst>
              <a:ext uri="{FF2B5EF4-FFF2-40B4-BE49-F238E27FC236}">
                <a16:creationId xmlns:a16="http://schemas.microsoft.com/office/drawing/2014/main" id="{8ACBBAAF-1D68-4EB4-8827-2EA44D1643EB}"/>
              </a:ext>
            </a:extLst>
          </p:cNvPr>
          <p:cNvSpPr txBox="1"/>
          <p:nvPr/>
        </p:nvSpPr>
        <p:spPr>
          <a:xfrm>
            <a:off x="6238409" y="6523727"/>
            <a:ext cx="17002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0113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7960" y="-81152"/>
            <a:ext cx="69207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Discovery of fossil assemblages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7827" r="17550" b="6697"/>
          <a:stretch/>
        </p:blipFill>
        <p:spPr>
          <a:xfrm>
            <a:off x="5234682" y="510710"/>
            <a:ext cx="3894654" cy="565912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7"/>
          <a:stretch/>
        </p:blipFill>
        <p:spPr bwMode="auto">
          <a:xfrm>
            <a:off x="3343500" y="3543851"/>
            <a:ext cx="1581453" cy="128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F:\THESIS\JPG\Ertichensis + S(exatrypa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49" r="30641" b="25725"/>
          <a:stretch/>
        </p:blipFill>
        <p:spPr bwMode="auto">
          <a:xfrm>
            <a:off x="3000149" y="5224183"/>
            <a:ext cx="2149742" cy="87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271926" y="510710"/>
            <a:ext cx="1355947" cy="1178677"/>
            <a:chOff x="2895535" y="539560"/>
            <a:chExt cx="1600541" cy="14030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535" y="539560"/>
              <a:ext cx="1600541" cy="140300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229981" y="1681972"/>
              <a:ext cx="252549" cy="253103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EAA2BB96-AA85-4B65-B5FB-DC76A6430342}"/>
              </a:ext>
            </a:extLst>
          </p:cNvPr>
          <p:cNvSpPr txBox="1"/>
          <p:nvPr/>
        </p:nvSpPr>
        <p:spPr>
          <a:xfrm>
            <a:off x="2306718" y="1760143"/>
            <a:ext cx="330098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Brachiopods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fr-FR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orbelianus</a:t>
            </a:r>
            <a:endParaRPr lang="fr-F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ZoneTexte 33">
            <a:extLst>
              <a:ext uri="{FF2B5EF4-FFF2-40B4-BE49-F238E27FC236}">
                <a16:creationId xmlns:a16="http://schemas.microsoft.com/office/drawing/2014/main" id="{EAA2BB96-AA85-4B65-B5FB-DC76A6430342}"/>
              </a:ext>
            </a:extLst>
          </p:cNvPr>
          <p:cNvSpPr txBox="1"/>
          <p:nvPr/>
        </p:nvSpPr>
        <p:spPr>
          <a:xfrm>
            <a:off x="2579792" y="4691350"/>
            <a:ext cx="330098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Conodonts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fr-FR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iowaensis</a:t>
            </a:r>
            <a:endParaRPr lang="fr-F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ZoneTexte 33">
            <a:extLst>
              <a:ext uri="{FF2B5EF4-FFF2-40B4-BE49-F238E27FC236}">
                <a16:creationId xmlns:a16="http://schemas.microsoft.com/office/drawing/2014/main" id="{EAA2BB96-AA85-4B65-B5FB-DC76A6430342}"/>
              </a:ext>
            </a:extLst>
          </p:cNvPr>
          <p:cNvSpPr txBox="1"/>
          <p:nvPr/>
        </p:nvSpPr>
        <p:spPr>
          <a:xfrm>
            <a:off x="2483731" y="6243705"/>
            <a:ext cx="330098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Brachiopods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P.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ertychensis</a:t>
            </a:r>
            <a:endParaRPr lang="fr-F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956021" y="5598216"/>
            <a:ext cx="391051" cy="63458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</p:cNvCxnSpPr>
          <p:nvPr/>
        </p:nvCxnSpPr>
        <p:spPr>
          <a:xfrm>
            <a:off x="4681114" y="1259763"/>
            <a:ext cx="447087" cy="111094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33">
            <a:extLst>
              <a:ext uri="{FF2B5EF4-FFF2-40B4-BE49-F238E27FC236}">
                <a16:creationId xmlns:a16="http://schemas.microsoft.com/office/drawing/2014/main" id="{EAA2BB96-AA85-4B65-B5FB-DC76A6430342}"/>
              </a:ext>
            </a:extLst>
          </p:cNvPr>
          <p:cNvSpPr txBox="1"/>
          <p:nvPr/>
        </p:nvSpPr>
        <p:spPr>
          <a:xfrm>
            <a:off x="2878297" y="2121451"/>
            <a:ext cx="270397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Fossil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assemblages are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helpful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assets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dating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the sections &amp;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paleoenvironmental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reconstruction</a:t>
            </a:r>
            <a:endParaRPr lang="fr-FR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ED8E445-B8F9-4F7E-8E96-15F4523BC4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47" t="15890" r="73553" b="62345"/>
          <a:stretch/>
        </p:blipFill>
        <p:spPr>
          <a:xfrm>
            <a:off x="1339013" y="34051"/>
            <a:ext cx="1520318" cy="1488311"/>
          </a:xfrm>
          <a:prstGeom prst="rect">
            <a:avLst/>
          </a:prstGeom>
        </p:spPr>
      </p:pic>
      <p:pic>
        <p:nvPicPr>
          <p:cNvPr id="33" name="Picture 6" descr="Excellent brachiopods on shale – UK Fossil Collecting">
            <a:extLst>
              <a:ext uri="{FF2B5EF4-FFF2-40B4-BE49-F238E27FC236}">
                <a16:creationId xmlns:a16="http://schemas.microsoft.com/office/drawing/2014/main" id="{1ECB83AA-5BB9-4C7F-97A1-C6826B0AF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t="9544"/>
          <a:stretch/>
        </p:blipFill>
        <p:spPr bwMode="auto">
          <a:xfrm>
            <a:off x="220899" y="4871842"/>
            <a:ext cx="2558353" cy="183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Erasmus+ | Facebook">
            <a:extLst>
              <a:ext uri="{FF2B5EF4-FFF2-40B4-BE49-F238E27FC236}">
                <a16:creationId xmlns:a16="http://schemas.microsoft.com/office/drawing/2014/main" id="{F5714177-24C5-4AA5-AC3B-774C2BF4E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6" y="411481"/>
            <a:ext cx="959376" cy="95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USER\Desktop\6\New folder (2)\New folder\New folder\116.jpg">
            <a:extLst>
              <a:ext uri="{FF2B5EF4-FFF2-40B4-BE49-F238E27FC236}">
                <a16:creationId xmlns:a16="http://schemas.microsoft.com/office/drawing/2014/main" id="{96CB1516-A168-4D97-A0B1-7A97CAE86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t="26051" r="41568" b="1426"/>
          <a:stretch/>
        </p:blipFill>
        <p:spPr bwMode="auto">
          <a:xfrm>
            <a:off x="153559" y="1817142"/>
            <a:ext cx="2671498" cy="257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591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30">
            <a:extLst>
              <a:ext uri="{FF2B5EF4-FFF2-40B4-BE49-F238E27FC236}">
                <a16:creationId xmlns:a16="http://schemas.microsoft.com/office/drawing/2014/main" id="{8252A7AA-D2B2-499B-9D61-8993569EB1EC}"/>
              </a:ext>
            </a:extLst>
          </p:cNvPr>
          <p:cNvSpPr txBox="1"/>
          <p:nvPr/>
        </p:nvSpPr>
        <p:spPr>
          <a:xfrm>
            <a:off x="5195856" y="63012"/>
            <a:ext cx="377449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Both PI &amp; Co-I and 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young team members actively 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participated in the field trips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98" y="994352"/>
            <a:ext cx="3774497" cy="252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66" y="3560010"/>
            <a:ext cx="3816040" cy="255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71" y="1024195"/>
            <a:ext cx="3777025" cy="503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37">
            <a:extLst>
              <a:ext uri="{FF2B5EF4-FFF2-40B4-BE49-F238E27FC236}">
                <a16:creationId xmlns:a16="http://schemas.microsoft.com/office/drawing/2014/main" id="{C0CA2814-20D6-45FD-8F02-A2C936746BEA}"/>
              </a:ext>
            </a:extLst>
          </p:cNvPr>
          <p:cNvSpPr txBox="1"/>
          <p:nvPr/>
        </p:nvSpPr>
        <p:spPr>
          <a:xfrm>
            <a:off x="2" y="6523727"/>
            <a:ext cx="1393593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15" name="ZoneTexte 45">
            <a:extLst>
              <a:ext uri="{FF2B5EF4-FFF2-40B4-BE49-F238E27FC236}">
                <a16:creationId xmlns:a16="http://schemas.microsoft.com/office/drawing/2014/main" id="{503FC31D-9F82-4C02-8CA8-FFBE6E8DBAFB}"/>
              </a:ext>
            </a:extLst>
          </p:cNvPr>
          <p:cNvSpPr txBox="1"/>
          <p:nvPr/>
        </p:nvSpPr>
        <p:spPr>
          <a:xfrm>
            <a:off x="1407994" y="6526521"/>
            <a:ext cx="11972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46">
            <a:extLst>
              <a:ext uri="{FF2B5EF4-FFF2-40B4-BE49-F238E27FC236}">
                <a16:creationId xmlns:a16="http://schemas.microsoft.com/office/drawing/2014/main" id="{FDB1421E-9A01-4CC5-897B-77D7C9B1BD31}"/>
              </a:ext>
            </a:extLst>
          </p:cNvPr>
          <p:cNvSpPr txBox="1"/>
          <p:nvPr/>
        </p:nvSpPr>
        <p:spPr>
          <a:xfrm>
            <a:off x="2605226" y="6577865"/>
            <a:ext cx="188364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47">
            <a:extLst>
              <a:ext uri="{FF2B5EF4-FFF2-40B4-BE49-F238E27FC236}">
                <a16:creationId xmlns:a16="http://schemas.microsoft.com/office/drawing/2014/main" id="{3B4E0B04-1AE4-4728-BB74-89F633B58428}"/>
              </a:ext>
            </a:extLst>
          </p:cNvPr>
          <p:cNvSpPr txBox="1"/>
          <p:nvPr/>
        </p:nvSpPr>
        <p:spPr>
          <a:xfrm>
            <a:off x="4496076" y="6523727"/>
            <a:ext cx="18827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Connecteur droit 48">
            <a:extLst>
              <a:ext uri="{FF2B5EF4-FFF2-40B4-BE49-F238E27FC236}">
                <a16:creationId xmlns:a16="http://schemas.microsoft.com/office/drawing/2014/main" id="{45C59F8B-24BB-4D59-A1BE-76FC61EDB8DC}"/>
              </a:ext>
            </a:extLst>
          </p:cNvPr>
          <p:cNvCxnSpPr>
            <a:cxnSpLocks/>
          </p:cNvCxnSpPr>
          <p:nvPr/>
        </p:nvCxnSpPr>
        <p:spPr>
          <a:xfrm>
            <a:off x="0" y="65479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49">
            <a:extLst>
              <a:ext uri="{FF2B5EF4-FFF2-40B4-BE49-F238E27FC236}">
                <a16:creationId xmlns:a16="http://schemas.microsoft.com/office/drawing/2014/main" id="{9CBC65E6-819C-432F-8D81-59D04F188B0E}"/>
              </a:ext>
            </a:extLst>
          </p:cNvPr>
          <p:cNvSpPr txBox="1"/>
          <p:nvPr/>
        </p:nvSpPr>
        <p:spPr>
          <a:xfrm>
            <a:off x="7945857" y="6526483"/>
            <a:ext cx="12197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20" name="ZoneTexte 50">
            <a:extLst>
              <a:ext uri="{FF2B5EF4-FFF2-40B4-BE49-F238E27FC236}">
                <a16:creationId xmlns:a16="http://schemas.microsoft.com/office/drawing/2014/main" id="{8ACBBAAF-1D68-4EB4-8827-2EA44D1643EB}"/>
              </a:ext>
            </a:extLst>
          </p:cNvPr>
          <p:cNvSpPr txBox="1"/>
          <p:nvPr/>
        </p:nvSpPr>
        <p:spPr>
          <a:xfrm>
            <a:off x="6238409" y="6523727"/>
            <a:ext cx="17002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10113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11">
            <a:extLst>
              <a:ext uri="{FF2B5EF4-FFF2-40B4-BE49-F238E27FC236}">
                <a16:creationId xmlns:a16="http://schemas.microsoft.com/office/drawing/2014/main" id="{C547C33F-4F11-42B9-B45B-0933EC521E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05" t="13943" r="45707" b="63801"/>
          <a:stretch/>
        </p:blipFill>
        <p:spPr>
          <a:xfrm>
            <a:off x="1123711" y="137080"/>
            <a:ext cx="2881895" cy="8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82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4 gallon all purpose bucket with handle | Corporate Special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97" y="245912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C\Desktop\conodont level facies -1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9" b="50000"/>
          <a:stretch/>
        </p:blipFill>
        <p:spPr bwMode="auto">
          <a:xfrm>
            <a:off x="4086884" y="1593761"/>
            <a:ext cx="1930400" cy="128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ormic Acid, For Industrial, CAS Number: 64-18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94" y="658738"/>
            <a:ext cx="1739545" cy="17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83925" y="2559648"/>
            <a:ext cx="3365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Formic acid - American Chemical Societ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87" y="846708"/>
            <a:ext cx="949032" cy="74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53851" y="2983954"/>
            <a:ext cx="2411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decomposition of </a:t>
            </a:r>
          </a:p>
          <a:p>
            <a:r>
              <a:rPr lang="en-US" dirty="0"/>
              <a:t>sedimentary rocks</a:t>
            </a: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7074">
            <a:off x="3236483" y="2486490"/>
            <a:ext cx="1251950" cy="134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61074" y="24631"/>
            <a:ext cx="7091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Laboratory work includes decomposition of sedimentary rocks to acquire </a:t>
            </a:r>
            <a:r>
              <a:rPr lang="en-US" dirty="0" err="1"/>
              <a:t>microfauna</a:t>
            </a:r>
            <a:endParaRPr lang="en-US" dirty="0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3" b="19971"/>
          <a:stretch/>
        </p:blipFill>
        <p:spPr bwMode="auto">
          <a:xfrm>
            <a:off x="4341179" y="4005601"/>
            <a:ext cx="1722268" cy="246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545612" y="3971143"/>
            <a:ext cx="2815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Residue containing sand, fine-grained particles &amp; </a:t>
            </a:r>
            <a:r>
              <a:rPr lang="en-US" dirty="0" err="1"/>
              <a:t>microfauna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 rot="5400000">
            <a:off x="6221084" y="4239572"/>
            <a:ext cx="248575" cy="4527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6393">
            <a:off x="3249528" y="4884246"/>
            <a:ext cx="579898" cy="132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37">
            <a:extLst>
              <a:ext uri="{FF2B5EF4-FFF2-40B4-BE49-F238E27FC236}">
                <a16:creationId xmlns:a16="http://schemas.microsoft.com/office/drawing/2014/main" id="{C0CA2814-20D6-45FD-8F02-A2C936746BEA}"/>
              </a:ext>
            </a:extLst>
          </p:cNvPr>
          <p:cNvSpPr txBox="1"/>
          <p:nvPr/>
        </p:nvSpPr>
        <p:spPr>
          <a:xfrm>
            <a:off x="2" y="6523727"/>
            <a:ext cx="1393593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16" name="ZoneTexte 45">
            <a:extLst>
              <a:ext uri="{FF2B5EF4-FFF2-40B4-BE49-F238E27FC236}">
                <a16:creationId xmlns:a16="http://schemas.microsoft.com/office/drawing/2014/main" id="{503FC31D-9F82-4C02-8CA8-FFBE6E8DBAFB}"/>
              </a:ext>
            </a:extLst>
          </p:cNvPr>
          <p:cNvSpPr txBox="1"/>
          <p:nvPr/>
        </p:nvSpPr>
        <p:spPr>
          <a:xfrm>
            <a:off x="1407994" y="6526521"/>
            <a:ext cx="11972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46">
            <a:extLst>
              <a:ext uri="{FF2B5EF4-FFF2-40B4-BE49-F238E27FC236}">
                <a16:creationId xmlns:a16="http://schemas.microsoft.com/office/drawing/2014/main" id="{FDB1421E-9A01-4CC5-897B-77D7C9B1BD31}"/>
              </a:ext>
            </a:extLst>
          </p:cNvPr>
          <p:cNvSpPr txBox="1"/>
          <p:nvPr/>
        </p:nvSpPr>
        <p:spPr>
          <a:xfrm>
            <a:off x="2605226" y="6577865"/>
            <a:ext cx="188364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47">
            <a:extLst>
              <a:ext uri="{FF2B5EF4-FFF2-40B4-BE49-F238E27FC236}">
                <a16:creationId xmlns:a16="http://schemas.microsoft.com/office/drawing/2014/main" id="{3B4E0B04-1AE4-4728-BB74-89F633B58428}"/>
              </a:ext>
            </a:extLst>
          </p:cNvPr>
          <p:cNvSpPr txBox="1"/>
          <p:nvPr/>
        </p:nvSpPr>
        <p:spPr>
          <a:xfrm>
            <a:off x="4496076" y="6523727"/>
            <a:ext cx="18827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49">
            <a:extLst>
              <a:ext uri="{FF2B5EF4-FFF2-40B4-BE49-F238E27FC236}">
                <a16:creationId xmlns:a16="http://schemas.microsoft.com/office/drawing/2014/main" id="{9CBC65E6-819C-432F-8D81-59D04F188B0E}"/>
              </a:ext>
            </a:extLst>
          </p:cNvPr>
          <p:cNvSpPr txBox="1"/>
          <p:nvPr/>
        </p:nvSpPr>
        <p:spPr>
          <a:xfrm>
            <a:off x="7945857" y="6526483"/>
            <a:ext cx="12197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21" name="ZoneTexte 50">
            <a:extLst>
              <a:ext uri="{FF2B5EF4-FFF2-40B4-BE49-F238E27FC236}">
                <a16:creationId xmlns:a16="http://schemas.microsoft.com/office/drawing/2014/main" id="{8ACBBAAF-1D68-4EB4-8827-2EA44D1643EB}"/>
              </a:ext>
            </a:extLst>
          </p:cNvPr>
          <p:cNvSpPr txBox="1"/>
          <p:nvPr/>
        </p:nvSpPr>
        <p:spPr>
          <a:xfrm>
            <a:off x="6238409" y="6523727"/>
            <a:ext cx="17002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0113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513" y="796341"/>
            <a:ext cx="2916817" cy="21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6378868" y="5285888"/>
            <a:ext cx="2815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Processed - more than 110 samples</a:t>
            </a:r>
          </a:p>
        </p:txBody>
      </p:sp>
    </p:spTree>
    <p:extLst>
      <p:ext uri="{BB962C8B-B14F-4D97-AF65-F5344CB8AC3E}">
        <p14:creationId xmlns:p14="http://schemas.microsoft.com/office/powerpoint/2010/main" val="1532031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61074" y="12844"/>
            <a:ext cx="7091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Laboratory work includes decomposition of sedimentary rocks to acquire </a:t>
            </a:r>
            <a:r>
              <a:rPr lang="en-US" dirty="0" err="1"/>
              <a:t>microfauna</a:t>
            </a:r>
            <a:endParaRPr lang="en-US" dirty="0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3" b="19971"/>
          <a:stretch/>
        </p:blipFill>
        <p:spPr bwMode="auto">
          <a:xfrm>
            <a:off x="1207361" y="642678"/>
            <a:ext cx="1477830" cy="211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53" y="2812456"/>
            <a:ext cx="2307583" cy="307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37">
            <a:extLst>
              <a:ext uri="{FF2B5EF4-FFF2-40B4-BE49-F238E27FC236}">
                <a16:creationId xmlns:a16="http://schemas.microsoft.com/office/drawing/2014/main" id="{C0CA2814-20D6-45FD-8F02-A2C936746BEA}"/>
              </a:ext>
            </a:extLst>
          </p:cNvPr>
          <p:cNvSpPr txBox="1"/>
          <p:nvPr/>
        </p:nvSpPr>
        <p:spPr>
          <a:xfrm>
            <a:off x="2" y="6523727"/>
            <a:ext cx="1393593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8" name="ZoneTexte 45">
            <a:extLst>
              <a:ext uri="{FF2B5EF4-FFF2-40B4-BE49-F238E27FC236}">
                <a16:creationId xmlns:a16="http://schemas.microsoft.com/office/drawing/2014/main" id="{503FC31D-9F82-4C02-8CA8-FFBE6E8DBAFB}"/>
              </a:ext>
            </a:extLst>
          </p:cNvPr>
          <p:cNvSpPr txBox="1"/>
          <p:nvPr/>
        </p:nvSpPr>
        <p:spPr>
          <a:xfrm>
            <a:off x="1407994" y="6526521"/>
            <a:ext cx="11972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46">
            <a:extLst>
              <a:ext uri="{FF2B5EF4-FFF2-40B4-BE49-F238E27FC236}">
                <a16:creationId xmlns:a16="http://schemas.microsoft.com/office/drawing/2014/main" id="{FDB1421E-9A01-4CC5-897B-77D7C9B1BD31}"/>
              </a:ext>
            </a:extLst>
          </p:cNvPr>
          <p:cNvSpPr txBox="1"/>
          <p:nvPr/>
        </p:nvSpPr>
        <p:spPr>
          <a:xfrm>
            <a:off x="2605226" y="6577865"/>
            <a:ext cx="188364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47">
            <a:extLst>
              <a:ext uri="{FF2B5EF4-FFF2-40B4-BE49-F238E27FC236}">
                <a16:creationId xmlns:a16="http://schemas.microsoft.com/office/drawing/2014/main" id="{3B4E0B04-1AE4-4728-BB74-89F633B58428}"/>
              </a:ext>
            </a:extLst>
          </p:cNvPr>
          <p:cNvSpPr txBox="1"/>
          <p:nvPr/>
        </p:nvSpPr>
        <p:spPr>
          <a:xfrm>
            <a:off x="4496076" y="6523727"/>
            <a:ext cx="18827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cteur droit 48">
            <a:extLst>
              <a:ext uri="{FF2B5EF4-FFF2-40B4-BE49-F238E27FC236}">
                <a16:creationId xmlns:a16="http://schemas.microsoft.com/office/drawing/2014/main" id="{45C59F8B-24BB-4D59-A1BE-76FC61EDB8DC}"/>
              </a:ext>
            </a:extLst>
          </p:cNvPr>
          <p:cNvCxnSpPr>
            <a:cxnSpLocks/>
          </p:cNvCxnSpPr>
          <p:nvPr/>
        </p:nvCxnSpPr>
        <p:spPr>
          <a:xfrm>
            <a:off x="0" y="65479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49">
            <a:extLst>
              <a:ext uri="{FF2B5EF4-FFF2-40B4-BE49-F238E27FC236}">
                <a16:creationId xmlns:a16="http://schemas.microsoft.com/office/drawing/2014/main" id="{9CBC65E6-819C-432F-8D81-59D04F188B0E}"/>
              </a:ext>
            </a:extLst>
          </p:cNvPr>
          <p:cNvSpPr txBox="1"/>
          <p:nvPr/>
        </p:nvSpPr>
        <p:spPr>
          <a:xfrm>
            <a:off x="7945857" y="6526483"/>
            <a:ext cx="12197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13" name="ZoneTexte 50">
            <a:extLst>
              <a:ext uri="{FF2B5EF4-FFF2-40B4-BE49-F238E27FC236}">
                <a16:creationId xmlns:a16="http://schemas.microsoft.com/office/drawing/2014/main" id="{8ACBBAAF-1D68-4EB4-8827-2EA44D1643EB}"/>
              </a:ext>
            </a:extLst>
          </p:cNvPr>
          <p:cNvSpPr txBox="1"/>
          <p:nvPr/>
        </p:nvSpPr>
        <p:spPr>
          <a:xfrm>
            <a:off x="6238409" y="6523727"/>
            <a:ext cx="17002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0113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1912" y="4278653"/>
            <a:ext cx="1450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Picking</a:t>
            </a:r>
          </a:p>
          <a:p>
            <a:pPr algn="ctr"/>
            <a:r>
              <a:rPr lang="en-US" sz="2000" dirty="0" err="1"/>
              <a:t>microfauna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36" y="3645995"/>
            <a:ext cx="6540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7" r="30812"/>
          <a:stretch/>
        </p:blipFill>
        <p:spPr>
          <a:xfrm>
            <a:off x="4273856" y="4108487"/>
            <a:ext cx="1215190" cy="17780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t="11944" r="31437" b="23040"/>
          <a:stretch/>
        </p:blipFill>
        <p:spPr bwMode="auto">
          <a:xfrm rot="5400000">
            <a:off x="5475511" y="4312086"/>
            <a:ext cx="1744355" cy="139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oneTexte 38">
            <a:extLst>
              <a:ext uri="{FF2B5EF4-FFF2-40B4-BE49-F238E27FC236}">
                <a16:creationId xmlns:a16="http://schemas.microsoft.com/office/drawing/2014/main" id="{91E4A1E0-FCC1-49FA-896D-F07166B5031C}"/>
              </a:ext>
            </a:extLst>
          </p:cNvPr>
          <p:cNvSpPr txBox="1"/>
          <p:nvPr/>
        </p:nvSpPr>
        <p:spPr>
          <a:xfrm>
            <a:off x="4030896" y="5856007"/>
            <a:ext cx="170024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Ancyrodella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1" name="ZoneTexte 38">
            <a:extLst>
              <a:ext uri="{FF2B5EF4-FFF2-40B4-BE49-F238E27FC236}">
                <a16:creationId xmlns:a16="http://schemas.microsoft.com/office/drawing/2014/main" id="{91E4A1E0-FCC1-49FA-896D-F07166B5031C}"/>
              </a:ext>
            </a:extLst>
          </p:cNvPr>
          <p:cNvSpPr txBox="1"/>
          <p:nvPr/>
        </p:nvSpPr>
        <p:spPr>
          <a:xfrm>
            <a:off x="5092604" y="5850591"/>
            <a:ext cx="263043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/>
              <a:t>Gomphocythere</a:t>
            </a:r>
            <a:r>
              <a:rPr lang="en-US" sz="1600" i="1" dirty="0"/>
              <a:t> </a:t>
            </a:r>
            <a:r>
              <a:rPr lang="en-US" sz="1600" dirty="0"/>
              <a:t>sp.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r="34378" b="8525"/>
          <a:stretch/>
        </p:blipFill>
        <p:spPr bwMode="auto">
          <a:xfrm>
            <a:off x="7232904" y="4168869"/>
            <a:ext cx="1436906" cy="170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04668" y="5869985"/>
            <a:ext cx="15680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Cladodoides</a:t>
            </a:r>
            <a:r>
              <a:rPr lang="en-US" sz="1600" dirty="0"/>
              <a:t> sp.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685192" y="6154729"/>
            <a:ext cx="4822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Acquired -  around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8000 fossil</a:t>
            </a:r>
            <a:r>
              <a:rPr lang="en-US" dirty="0">
                <a:solidFill>
                  <a:srgbClr val="0070C0"/>
                </a:solidFill>
              </a:rPr>
              <a:t> specimens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B8833654-40CE-43C2-B682-0EDDE576F7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3" r="36472" b="15299"/>
          <a:stretch/>
        </p:blipFill>
        <p:spPr>
          <a:xfrm>
            <a:off x="8059947" y="412347"/>
            <a:ext cx="1027970" cy="4025378"/>
          </a:xfrm>
          <a:prstGeom prst="rect">
            <a:avLst/>
          </a:prstGeom>
        </p:spPr>
      </p:pic>
      <p:pic>
        <p:nvPicPr>
          <p:cNvPr id="33" name="Picture 19">
            <a:extLst>
              <a:ext uri="{FF2B5EF4-FFF2-40B4-BE49-F238E27FC236}">
                <a16:creationId xmlns:a16="http://schemas.microsoft.com/office/drawing/2014/main" id="{54EAEE7B-A246-46B7-947A-00CE25B248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25" y="429328"/>
            <a:ext cx="3384855" cy="3478742"/>
          </a:xfrm>
          <a:prstGeom prst="rect">
            <a:avLst/>
          </a:prstGeom>
        </p:spPr>
      </p:pic>
      <p:sp>
        <p:nvSpPr>
          <p:cNvPr id="34" name="ZoneTexte 1">
            <a:extLst>
              <a:ext uri="{FF2B5EF4-FFF2-40B4-BE49-F238E27FC236}">
                <a16:creationId xmlns:a16="http://schemas.microsoft.com/office/drawing/2014/main" id="{335590DA-8559-42D0-91C4-7A2022D3CB4A}"/>
              </a:ext>
            </a:extLst>
          </p:cNvPr>
          <p:cNvSpPr txBox="1"/>
          <p:nvPr/>
        </p:nvSpPr>
        <p:spPr>
          <a:xfrm>
            <a:off x="4097936" y="1064618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372 Ma</a:t>
            </a:r>
          </a:p>
        </p:txBody>
      </p:sp>
      <p:sp>
        <p:nvSpPr>
          <p:cNvPr id="35" name="ZoneTexte 1">
            <a:extLst>
              <a:ext uri="{FF2B5EF4-FFF2-40B4-BE49-F238E27FC236}">
                <a16:creationId xmlns:a16="http://schemas.microsoft.com/office/drawing/2014/main" id="{5430A020-FC0A-4792-BF8F-1A2CF5EA014C}"/>
              </a:ext>
            </a:extLst>
          </p:cNvPr>
          <p:cNvSpPr txBox="1"/>
          <p:nvPr/>
        </p:nvSpPr>
        <p:spPr>
          <a:xfrm>
            <a:off x="4110046" y="3183313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374 Ma</a:t>
            </a:r>
          </a:p>
        </p:txBody>
      </p:sp>
    </p:spTree>
    <p:extLst>
      <p:ext uri="{BB962C8B-B14F-4D97-AF65-F5344CB8AC3E}">
        <p14:creationId xmlns:p14="http://schemas.microsoft.com/office/powerpoint/2010/main" val="78811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FED3675-CD14-4EF4-A63F-373A95501838}"/>
              </a:ext>
            </a:extLst>
          </p:cNvPr>
          <p:cNvSpPr txBox="1"/>
          <p:nvPr/>
        </p:nvSpPr>
        <p:spPr>
          <a:xfrm>
            <a:off x="1636967" y="67969"/>
            <a:ext cx="7018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>
                <a:solidFill>
                  <a:srgbClr val="FFFF00"/>
                </a:solidFill>
              </a:rPr>
              <a:t>PALEOBOTANY &amp; PALYNOLOGY</a:t>
            </a:r>
          </a:p>
          <a:p>
            <a:r>
              <a:rPr lang="fr-FR" sz="1500" b="1" dirty="0">
                <a:solidFill>
                  <a:srgbClr val="FFFF00"/>
                </a:solidFill>
              </a:rPr>
              <a:t>Discovery of plant </a:t>
            </a:r>
            <a:r>
              <a:rPr lang="fr-FR" sz="1500" b="1" dirty="0" err="1">
                <a:solidFill>
                  <a:srgbClr val="FFFF00"/>
                </a:solidFill>
              </a:rPr>
              <a:t>remains</a:t>
            </a:r>
            <a:r>
              <a:rPr lang="fr-FR" sz="1500" b="1" dirty="0">
                <a:solidFill>
                  <a:srgbClr val="FFFF00"/>
                </a:solidFill>
              </a:rPr>
              <a:t> and of </a:t>
            </a:r>
            <a:r>
              <a:rPr lang="fr-FR" sz="1500" b="1" dirty="0" err="1">
                <a:solidFill>
                  <a:srgbClr val="FFFF00"/>
                </a:solidFill>
              </a:rPr>
              <a:t>many</a:t>
            </a:r>
            <a:r>
              <a:rPr lang="fr-FR" sz="1500" b="1" dirty="0">
                <a:solidFill>
                  <a:srgbClr val="FFFF00"/>
                </a:solidFill>
              </a:rPr>
              <a:t> spores,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DE199F5-D9B4-4914-9011-162B4390BC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0" t="8591" r="13379" b="4955"/>
          <a:stretch/>
        </p:blipFill>
        <p:spPr>
          <a:xfrm>
            <a:off x="1397299" y="1291563"/>
            <a:ext cx="1958428" cy="150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CD686DA-8CFF-41F9-ABA9-368D51575A9A}"/>
              </a:ext>
            </a:extLst>
          </p:cNvPr>
          <p:cNvSpPr txBox="1"/>
          <p:nvPr/>
        </p:nvSpPr>
        <p:spPr>
          <a:xfrm>
            <a:off x="942230" y="4894525"/>
            <a:ext cx="3433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err="1">
                <a:solidFill>
                  <a:srgbClr val="FF0000"/>
                </a:solidFill>
              </a:rPr>
              <a:t>Ch</a:t>
            </a:r>
            <a:endParaRPr lang="fr-FR" sz="900" b="1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7B7B322-B62A-4EB2-86B7-3926FF404A6E}"/>
              </a:ext>
            </a:extLst>
          </p:cNvPr>
          <p:cNvSpPr txBox="1"/>
          <p:nvPr/>
        </p:nvSpPr>
        <p:spPr>
          <a:xfrm>
            <a:off x="942230" y="5130104"/>
            <a:ext cx="3433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err="1">
                <a:solidFill>
                  <a:srgbClr val="FF0000"/>
                </a:solidFill>
              </a:rPr>
              <a:t>Ch</a:t>
            </a:r>
            <a:endParaRPr lang="fr-FR" sz="900" b="1" dirty="0">
              <a:solidFill>
                <a:srgbClr val="FF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19C3A1-9D9B-4B9C-ABAE-D1F742D291DE}"/>
              </a:ext>
            </a:extLst>
          </p:cNvPr>
          <p:cNvSpPr txBox="1"/>
          <p:nvPr/>
        </p:nvSpPr>
        <p:spPr>
          <a:xfrm>
            <a:off x="988430" y="2560484"/>
            <a:ext cx="3433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err="1">
                <a:solidFill>
                  <a:srgbClr val="FF0000"/>
                </a:solidFill>
              </a:rPr>
              <a:t>Ch</a:t>
            </a:r>
            <a:endParaRPr lang="fr-FR" sz="900" b="1" dirty="0">
              <a:solidFill>
                <a:srgbClr val="FF0000"/>
              </a:solidFill>
            </a:endParaRP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03EEF4AC-F4E1-41E4-85F2-D7FD5293420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7776116" y="3760213"/>
            <a:ext cx="1106628" cy="4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00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Acinosporites</a:t>
            </a:r>
            <a:endParaRPr lang="en-US" altLang="en-US" sz="1300" i="1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300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lindlarensis</a:t>
            </a:r>
            <a:endParaRPr lang="en-US" altLang="en-US" sz="1300" i="1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F53A38A-517C-4926-8B73-C7CF86EFBE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8" t="5310" r="12412"/>
          <a:stretch/>
        </p:blipFill>
        <p:spPr>
          <a:xfrm>
            <a:off x="5113645" y="4439341"/>
            <a:ext cx="824105" cy="9967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538A54-5349-4FD5-A6AE-273A0AA4C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6869" r="16887"/>
          <a:stretch/>
        </p:blipFill>
        <p:spPr>
          <a:xfrm>
            <a:off x="3358544" y="1324000"/>
            <a:ext cx="1527625" cy="1503198"/>
          </a:xfrm>
          <a:prstGeom prst="rect">
            <a:avLst/>
          </a:prstGeom>
        </p:spPr>
      </p:pic>
      <p:sp>
        <p:nvSpPr>
          <p:cNvPr id="34" name="Rectangle 4">
            <a:extLst>
              <a:ext uri="{FF2B5EF4-FFF2-40B4-BE49-F238E27FC236}">
                <a16:creationId xmlns:a16="http://schemas.microsoft.com/office/drawing/2014/main" id="{EB9D64C8-BEEF-48FD-834B-BB650C570AC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980241" y="2870704"/>
            <a:ext cx="2308290" cy="26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300" i="1" dirty="0"/>
              <a:t>Teichertospora </a:t>
            </a:r>
            <a:r>
              <a:rPr lang="en-US" sz="1300" i="1" dirty="0" err="1"/>
              <a:t>torquata</a:t>
            </a:r>
            <a:endParaRPr lang="en-US" sz="1300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8A4E4C-FC76-4138-9198-EF6CD3D418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555" t="24310" r="40937" b="38983"/>
          <a:stretch/>
        </p:blipFill>
        <p:spPr>
          <a:xfrm>
            <a:off x="6755908" y="4282440"/>
            <a:ext cx="2316201" cy="23308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D9BA14-992F-4684-BE58-D56183E74B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103" t="21236" r="45988" b="26863"/>
          <a:stretch/>
        </p:blipFill>
        <p:spPr>
          <a:xfrm>
            <a:off x="5924040" y="3791263"/>
            <a:ext cx="631770" cy="266819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E662CF5-2865-4D16-B0C9-3A002B33456F}"/>
              </a:ext>
            </a:extLst>
          </p:cNvPr>
          <p:cNvSpPr txBox="1"/>
          <p:nvPr/>
        </p:nvSpPr>
        <p:spPr>
          <a:xfrm>
            <a:off x="7228302" y="6577191"/>
            <a:ext cx="14269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dirty="0">
                <a:solidFill>
                  <a:prstClr val="white"/>
                </a:solidFill>
              </a:rPr>
              <a:t>Xu et al. (2020)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A3E60D1E-0FF6-459F-8E26-1BCCB2D55DA4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852160" y="6401194"/>
            <a:ext cx="2519468" cy="4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Lycopsid</a:t>
            </a:r>
            <a:r>
              <a:rPr lang="en-US" altLang="en-US" sz="13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00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Leclercqia</a:t>
            </a:r>
            <a:endParaRPr lang="en-US" altLang="en-US" sz="1300" i="1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B69DC44-5167-4F63-A079-3856B84CE357}"/>
              </a:ext>
            </a:extLst>
          </p:cNvPr>
          <p:cNvSpPr txBox="1">
            <a:spLocks/>
          </p:cNvSpPr>
          <p:nvPr/>
        </p:nvSpPr>
        <p:spPr>
          <a:xfrm>
            <a:off x="4572000" y="3347441"/>
            <a:ext cx="3025670" cy="298256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ln w="0"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Geminospora</a:t>
            </a:r>
            <a:r>
              <a:rPr lang="en-US" sz="1500" i="1" dirty="0">
                <a:ln w="0"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i="1" dirty="0" err="1">
                <a:ln w="0"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lemurata</a:t>
            </a:r>
            <a:r>
              <a:rPr lang="en-US" sz="1500" i="1" dirty="0">
                <a:ln w="0"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5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7">
            <a:extLst>
              <a:ext uri="{FF2B5EF4-FFF2-40B4-BE49-F238E27FC236}">
                <a16:creationId xmlns:a16="http://schemas.microsoft.com/office/drawing/2014/main" id="{00F4E389-DAD6-4EF6-918D-B97DC68BAE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958" y="1311096"/>
            <a:ext cx="1802370" cy="2472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B6071AF6-1F1D-4873-99CB-86DFCD3AE77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3" t="27541" r="24380" b="6110"/>
          <a:stretch/>
        </p:blipFill>
        <p:spPr>
          <a:xfrm>
            <a:off x="5403888" y="1499735"/>
            <a:ext cx="1570356" cy="1825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1CD443-1C68-4696-9B2B-8538EF59BC96}"/>
              </a:ext>
            </a:extLst>
          </p:cNvPr>
          <p:cNvSpPr/>
          <p:nvPr/>
        </p:nvSpPr>
        <p:spPr>
          <a:xfrm>
            <a:off x="7181308" y="4755386"/>
            <a:ext cx="358631" cy="2082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7827" r="50244" b="6697"/>
          <a:stretch/>
        </p:blipFill>
        <p:spPr>
          <a:xfrm>
            <a:off x="43252" y="716408"/>
            <a:ext cx="1244495" cy="5659120"/>
          </a:xfrm>
          <a:prstGeom prst="rect">
            <a:avLst/>
          </a:prstGeom>
        </p:spPr>
      </p:pic>
      <p:cxnSp>
        <p:nvCxnSpPr>
          <p:cNvPr id="26" name="Connecteur droit avec flèche 12">
            <a:extLst>
              <a:ext uri="{FF2B5EF4-FFF2-40B4-BE49-F238E27FC236}">
                <a16:creationId xmlns:a16="http://schemas.microsoft.com/office/drawing/2014/main" id="{9C11C328-BC71-4A07-818B-588EABF10A4F}"/>
              </a:ext>
            </a:extLst>
          </p:cNvPr>
          <p:cNvCxnSpPr>
            <a:cxnSpLocks/>
          </p:cNvCxnSpPr>
          <p:nvPr/>
        </p:nvCxnSpPr>
        <p:spPr>
          <a:xfrm flipH="1">
            <a:off x="871639" y="2395229"/>
            <a:ext cx="694855" cy="25227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5">
            <a:extLst>
              <a:ext uri="{FF2B5EF4-FFF2-40B4-BE49-F238E27FC236}">
                <a16:creationId xmlns:a16="http://schemas.microsoft.com/office/drawing/2014/main" id="{7FED3675-CD14-4EF4-A63F-373A95501838}"/>
              </a:ext>
            </a:extLst>
          </p:cNvPr>
          <p:cNvSpPr txBox="1"/>
          <p:nvPr/>
        </p:nvSpPr>
        <p:spPr>
          <a:xfrm>
            <a:off x="1657744" y="549170"/>
            <a:ext cx="5316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Spores </a:t>
            </a:r>
            <a:r>
              <a:rPr lang="fr-FR" sz="1500" b="1" dirty="0" err="1"/>
              <a:t>were</a:t>
            </a:r>
            <a:r>
              <a:rPr lang="fr-FR" sz="1500" b="1" dirty="0"/>
              <a:t> </a:t>
            </a:r>
            <a:r>
              <a:rPr lang="fr-FR" sz="1500" b="1" dirty="0" err="1"/>
              <a:t>extremelly</a:t>
            </a:r>
            <a:r>
              <a:rPr lang="fr-FR" sz="1500" b="1" dirty="0"/>
              <a:t> </a:t>
            </a:r>
            <a:r>
              <a:rPr lang="fr-FR" sz="1500" b="1" dirty="0" err="1"/>
              <a:t>helpful</a:t>
            </a:r>
            <a:r>
              <a:rPr lang="fr-FR" sz="1500" b="1" dirty="0"/>
              <a:t> for dating the section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AA9586F-A3FE-4C91-AAAF-E95697BD0AB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587" t="32222" r="25761" b="21493"/>
          <a:stretch/>
        </p:blipFill>
        <p:spPr>
          <a:xfrm>
            <a:off x="1611155" y="4366504"/>
            <a:ext cx="3489143" cy="19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1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3554347-57F2-4731-ABDA-B25A6DBA8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33" t="16454" r="7794" b="48039"/>
          <a:stretch/>
        </p:blipFill>
        <p:spPr>
          <a:xfrm>
            <a:off x="3264746" y="73922"/>
            <a:ext cx="5733012" cy="17587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02DFB15-08D1-4AF8-9268-3D78D847D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07" t="40387" r="11214" b="31327"/>
          <a:stretch/>
        </p:blipFill>
        <p:spPr>
          <a:xfrm>
            <a:off x="1628544" y="73922"/>
            <a:ext cx="1590776" cy="17117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8D9C3E-BC7F-4317-B6EB-B77BDCED9F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24" t="23685" r="26985" b="57708"/>
          <a:stretch/>
        </p:blipFill>
        <p:spPr>
          <a:xfrm>
            <a:off x="2423932" y="1920870"/>
            <a:ext cx="2440641" cy="956569"/>
          </a:xfrm>
          <a:prstGeom prst="rect">
            <a:avLst/>
          </a:prstGeom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46918CC0-B8F3-4020-9CF4-F4C674A5F8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7827" r="50244" b="6697"/>
          <a:stretch/>
        </p:blipFill>
        <p:spPr>
          <a:xfrm>
            <a:off x="146242" y="756138"/>
            <a:ext cx="1244495" cy="56591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9390E2-87CF-4F03-8FD4-A7A40C773C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82" t="16730" r="11323" b="39799"/>
          <a:stretch/>
        </p:blipFill>
        <p:spPr>
          <a:xfrm>
            <a:off x="1562422" y="4586228"/>
            <a:ext cx="5455754" cy="17709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16F67B-394C-41BD-9125-38E0A54128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303" t="16219" r="34477" b="37059"/>
          <a:stretch/>
        </p:blipFill>
        <p:spPr>
          <a:xfrm>
            <a:off x="5727986" y="2125746"/>
            <a:ext cx="2580379" cy="24020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E98A3B-81DF-4D30-9776-7ED3625BE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24" t="60830" r="26985" b="10727"/>
          <a:stretch/>
        </p:blipFill>
        <p:spPr>
          <a:xfrm>
            <a:off x="2423932" y="2994388"/>
            <a:ext cx="2440641" cy="1462235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F4D85CFC-87DC-4E9C-B164-0F4D35A513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8" r="15896" b="22024"/>
          <a:stretch>
            <a:fillRect/>
          </a:stretch>
        </p:blipFill>
        <p:spPr>
          <a:xfrm>
            <a:off x="7189861" y="4586228"/>
            <a:ext cx="1709501" cy="13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24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894" t="9451" r="9651"/>
          <a:stretch/>
        </p:blipFill>
        <p:spPr>
          <a:xfrm>
            <a:off x="2984109" y="493198"/>
            <a:ext cx="6069874" cy="3133069"/>
          </a:xfrm>
          <a:prstGeom prst="rect">
            <a:avLst/>
          </a:prstGeom>
        </p:spPr>
      </p:pic>
      <p:pic>
        <p:nvPicPr>
          <p:cNvPr id="28" name="Picture 2" descr="Devonian - an overview | ScienceDirect Topi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58" b="38403"/>
          <a:stretch/>
        </p:blipFill>
        <p:spPr bwMode="auto">
          <a:xfrm>
            <a:off x="1700632" y="3091923"/>
            <a:ext cx="999023" cy="302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33" y="3800513"/>
            <a:ext cx="4113836" cy="16095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7827" r="50244" b="6697"/>
          <a:stretch/>
        </p:blipFill>
        <p:spPr>
          <a:xfrm>
            <a:off x="260360" y="233413"/>
            <a:ext cx="1291916" cy="587475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092591" y="-3633"/>
            <a:ext cx="69207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Palaeobiogeographic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implications</a:t>
            </a:r>
          </a:p>
        </p:txBody>
      </p:sp>
      <p:sp>
        <p:nvSpPr>
          <p:cNvPr id="29" name="Right Arrow 28"/>
          <p:cNvSpPr/>
          <p:nvPr/>
        </p:nvSpPr>
        <p:spPr>
          <a:xfrm rot="12618585">
            <a:off x="787564" y="4188152"/>
            <a:ext cx="1365931" cy="197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ZoneTexte 5">
            <a:extLst>
              <a:ext uri="{FF2B5EF4-FFF2-40B4-BE49-F238E27FC236}">
                <a16:creationId xmlns:a16="http://schemas.microsoft.com/office/drawing/2014/main" id="{7FED3675-CD14-4EF4-A63F-373A95501838}"/>
              </a:ext>
            </a:extLst>
          </p:cNvPr>
          <p:cNvSpPr txBox="1"/>
          <p:nvPr/>
        </p:nvSpPr>
        <p:spPr>
          <a:xfrm>
            <a:off x="4858487" y="5460239"/>
            <a:ext cx="4446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Marine </a:t>
            </a:r>
            <a:r>
              <a:rPr lang="fr-FR" sz="1100" dirty="0" err="1"/>
              <a:t>phytoplankton</a:t>
            </a:r>
            <a:r>
              <a:rPr lang="fr-FR" sz="1100" dirty="0"/>
              <a:t> assemblage </a:t>
            </a:r>
            <a:r>
              <a:rPr lang="fr-FR" sz="1100" dirty="0" err="1"/>
              <a:t>from</a:t>
            </a:r>
            <a:r>
              <a:rPr lang="fr-FR" sz="1100" dirty="0"/>
              <a:t> the </a:t>
            </a:r>
            <a:r>
              <a:rPr lang="fr-FR" sz="1100" dirty="0" err="1"/>
              <a:t>Ertych</a:t>
            </a:r>
            <a:r>
              <a:rPr lang="fr-FR" sz="1100" dirty="0"/>
              <a:t> section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-4206410" y="42869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33828" y="5943028"/>
            <a:ext cx="5879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phytoplankton assemblage suggests that during the F-F critical time interval the South Armenian Block was located within warm-temperate to arid climatic belts</a:t>
            </a:r>
          </a:p>
        </p:txBody>
      </p:sp>
    </p:spTree>
    <p:extLst>
      <p:ext uri="{BB962C8B-B14F-4D97-AF65-F5344CB8AC3E}">
        <p14:creationId xmlns:p14="http://schemas.microsoft.com/office/powerpoint/2010/main" val="3810747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My articles\Article 18 (Conodonts NV)\Resubmission\TIF\Figure_3_ Tsatryan et al. 2025.tif">
            <a:extLst>
              <a:ext uri="{FF2B5EF4-FFF2-40B4-BE49-F238E27FC236}">
                <a16:creationId xmlns:a16="http://schemas.microsoft.com/office/drawing/2014/main" id="{C3B0E44C-BE5E-4BE2-B182-97DF4730589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287" y="1601378"/>
            <a:ext cx="4457700" cy="409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 descr="F:\My articles\Article 18 (Conodonts NV)\Resubmission\Pl. _1_ Tsatryan et al. 2025.tif">
            <a:extLst>
              <a:ext uri="{FF2B5EF4-FFF2-40B4-BE49-F238E27FC236}">
                <a16:creationId xmlns:a16="http://schemas.microsoft.com/office/drawing/2014/main" id="{2459E03A-EA3B-4DA5-8D61-F5D2A5C19C7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1" y="1601378"/>
            <a:ext cx="2175061" cy="29549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F357AD9-9B12-4950-B539-1DA9A7D0170D}"/>
              </a:ext>
            </a:extLst>
          </p:cNvPr>
          <p:cNvSpPr txBox="1"/>
          <p:nvPr/>
        </p:nvSpPr>
        <p:spPr>
          <a:xfrm>
            <a:off x="1505232" y="866327"/>
            <a:ext cx="19511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Tsatryan</a:t>
            </a:r>
            <a:r>
              <a:rPr lang="fr-FR" sz="1350" dirty="0"/>
              <a:t> et al. (2025)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90788852-E63E-4B02-89D6-F3690D604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060" y="3672407"/>
            <a:ext cx="1010096" cy="7204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D46CCAC-74B8-4034-A532-4FBB1A704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61" y="2608258"/>
            <a:ext cx="1077873" cy="767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79EFE1-4674-4145-AD65-30A80642D31D}"/>
              </a:ext>
            </a:extLst>
          </p:cNvPr>
          <p:cNvSpPr/>
          <p:nvPr/>
        </p:nvSpPr>
        <p:spPr>
          <a:xfrm flipV="1">
            <a:off x="6612358" y="3424016"/>
            <a:ext cx="1767071" cy="1559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1A43C8B-317E-4E40-AF6C-DCD88908EF79}"/>
              </a:ext>
            </a:extLst>
          </p:cNvPr>
          <p:cNvCxnSpPr>
            <a:cxnSpLocks/>
          </p:cNvCxnSpPr>
          <p:nvPr/>
        </p:nvCxnSpPr>
        <p:spPr>
          <a:xfrm>
            <a:off x="7789325" y="3424018"/>
            <a:ext cx="0" cy="2174708"/>
          </a:xfrm>
          <a:prstGeom prst="line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55E9E94-D637-4C04-AC82-6DF58EE390CA}"/>
              </a:ext>
            </a:extLst>
          </p:cNvPr>
          <p:cNvCxnSpPr>
            <a:cxnSpLocks/>
          </p:cNvCxnSpPr>
          <p:nvPr/>
        </p:nvCxnSpPr>
        <p:spPr>
          <a:xfrm>
            <a:off x="7944314" y="2634174"/>
            <a:ext cx="0" cy="945802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CFA49156-675F-48B0-A576-7A0BB24328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3" r="36472" b="15299"/>
          <a:stretch/>
        </p:blipFill>
        <p:spPr>
          <a:xfrm>
            <a:off x="6653068" y="1673418"/>
            <a:ext cx="1027970" cy="40253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16E715-6A40-4B2D-A461-97D7857887CB}"/>
              </a:ext>
            </a:extLst>
          </p:cNvPr>
          <p:cNvSpPr/>
          <p:nvPr/>
        </p:nvSpPr>
        <p:spPr>
          <a:xfrm>
            <a:off x="8000341" y="2022054"/>
            <a:ext cx="88353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i="1" dirty="0" err="1">
                <a:solidFill>
                  <a:srgbClr val="FFFF00"/>
                </a:solidFill>
              </a:rPr>
              <a:t>Icriodus</a:t>
            </a:r>
            <a:endParaRPr lang="en-US" sz="1050" b="1" i="1" dirty="0">
              <a:solidFill>
                <a:srgbClr val="FFFF00"/>
              </a:solidFill>
            </a:endParaRPr>
          </a:p>
          <a:p>
            <a:pPr algn="ctr"/>
            <a:r>
              <a:rPr lang="en-US" sz="1050" b="1" i="1" dirty="0" err="1">
                <a:solidFill>
                  <a:srgbClr val="FFFF00"/>
                </a:solidFill>
              </a:rPr>
              <a:t>iowaensis</a:t>
            </a:r>
            <a:endParaRPr lang="en-US" sz="1050" b="1" i="1" dirty="0">
              <a:solidFill>
                <a:srgbClr val="FFFF00"/>
              </a:solidFill>
            </a:endParaRPr>
          </a:p>
          <a:p>
            <a:pPr algn="ctr"/>
            <a:r>
              <a:rPr lang="en-US" sz="1050" b="1" i="1" dirty="0" err="1">
                <a:solidFill>
                  <a:srgbClr val="FFFF00"/>
                </a:solidFill>
              </a:rPr>
              <a:t>iowaensis</a:t>
            </a:r>
            <a:r>
              <a:rPr lang="en-US" sz="1050" b="1" i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1627EE-D670-4DD5-AD3F-337C6EFE9B05}"/>
              </a:ext>
            </a:extLst>
          </p:cNvPr>
          <p:cNvSpPr/>
          <p:nvPr/>
        </p:nvSpPr>
        <p:spPr>
          <a:xfrm>
            <a:off x="7920778" y="4362972"/>
            <a:ext cx="111630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i="1" dirty="0" err="1">
                <a:solidFill>
                  <a:srgbClr val="FFFF00"/>
                </a:solidFill>
              </a:rPr>
              <a:t>Polygnathus</a:t>
            </a:r>
            <a:r>
              <a:rPr lang="en-US" sz="1050" b="1" i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1050" b="1" i="1" dirty="0" err="1">
                <a:solidFill>
                  <a:srgbClr val="FFFF00"/>
                </a:solidFill>
              </a:rPr>
              <a:t>webbi</a:t>
            </a:r>
            <a:r>
              <a:rPr lang="en-US" sz="1050" b="1" i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E45D6F8-C647-48BC-BED7-74D63C202E2A}"/>
              </a:ext>
            </a:extLst>
          </p:cNvPr>
          <p:cNvSpPr/>
          <p:nvPr/>
        </p:nvSpPr>
        <p:spPr>
          <a:xfrm>
            <a:off x="4688006" y="4331250"/>
            <a:ext cx="661171" cy="36024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1DB380-0953-43D8-9487-9C7FC2FBD3CA}"/>
              </a:ext>
            </a:extLst>
          </p:cNvPr>
          <p:cNvSpPr txBox="1"/>
          <p:nvPr/>
        </p:nvSpPr>
        <p:spPr>
          <a:xfrm>
            <a:off x="610757" y="158441"/>
            <a:ext cx="5391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rgbClr val="FFFF00"/>
                </a:solidFill>
              </a:rPr>
              <a:t>Upper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Frasnian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Conodont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Biostratigraphy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of the </a:t>
            </a:r>
            <a:r>
              <a:rPr lang="fr-FR" sz="2000" b="1" dirty="0" err="1">
                <a:solidFill>
                  <a:srgbClr val="FFFF00"/>
                </a:solidFill>
              </a:rPr>
              <a:t>Noravank</a:t>
            </a:r>
            <a:r>
              <a:rPr lang="fr-FR" sz="2000" b="1" dirty="0">
                <a:solidFill>
                  <a:srgbClr val="FFFF00"/>
                </a:solidFill>
              </a:rPr>
              <a:t> section (central Armenia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FD9A142-DFA2-415E-B7AA-96FEB12C35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7" b="30068"/>
          <a:stretch>
            <a:fillRect/>
          </a:stretch>
        </p:blipFill>
        <p:spPr>
          <a:xfrm>
            <a:off x="6853476" y="144628"/>
            <a:ext cx="1703196" cy="1220807"/>
          </a:xfrm>
          <a:prstGeom prst="rect">
            <a:avLst/>
          </a:prstGeom>
        </p:spPr>
      </p:pic>
      <p:pic>
        <p:nvPicPr>
          <p:cNvPr id="16" name="Picture 36">
            <a:extLst>
              <a:ext uri="{FF2B5EF4-FFF2-40B4-BE49-F238E27FC236}">
                <a16:creationId xmlns:a16="http://schemas.microsoft.com/office/drawing/2014/main" id="{EB8BA68E-2DBC-4F8B-9BA1-1DC72BCE99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666" t="27294" b="45221"/>
          <a:stretch/>
        </p:blipFill>
        <p:spPr>
          <a:xfrm>
            <a:off x="412543" y="4843378"/>
            <a:ext cx="1371993" cy="171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58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19C1FA2-AEC0-4381-9934-B4BDAC6AD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43" y="2302706"/>
            <a:ext cx="5609844" cy="41445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CA0623-B17F-4E26-9FD0-213BFBF06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87" t="32222" r="25761" b="21493"/>
          <a:stretch/>
        </p:blipFill>
        <p:spPr>
          <a:xfrm>
            <a:off x="0" y="4796664"/>
            <a:ext cx="3489143" cy="19888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E3C1947-D3CA-4F59-B6FE-C78A81F4398E}"/>
              </a:ext>
            </a:extLst>
          </p:cNvPr>
          <p:cNvSpPr txBox="1"/>
          <p:nvPr/>
        </p:nvSpPr>
        <p:spPr>
          <a:xfrm>
            <a:off x="631512" y="-26796"/>
            <a:ext cx="3542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A 300 ka </a:t>
            </a:r>
            <a:r>
              <a:rPr lang="fr-FR" sz="2000" dirty="0" err="1"/>
              <a:t>window</a:t>
            </a:r>
            <a:r>
              <a:rPr lang="fr-FR" sz="2000" dirty="0"/>
              <a:t> of observation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740A8CC-3BCC-41FC-ADC7-BB8EF1C9D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46" t="30774" r="27644" b="16258"/>
          <a:stretch/>
        </p:blipFill>
        <p:spPr>
          <a:xfrm>
            <a:off x="99146" y="712695"/>
            <a:ext cx="3450299" cy="354181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568EF90-BD17-4661-99F9-90E214902843}"/>
              </a:ext>
            </a:extLst>
          </p:cNvPr>
          <p:cNvSpPr txBox="1"/>
          <p:nvPr/>
        </p:nvSpPr>
        <p:spPr>
          <a:xfrm>
            <a:off x="1358744" y="3954431"/>
            <a:ext cx="18822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Da Silva et al. (2020)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F3AE51-B161-425E-B42C-E47A64814E71}"/>
              </a:ext>
            </a:extLst>
          </p:cNvPr>
          <p:cNvSpPr/>
          <p:nvPr/>
        </p:nvSpPr>
        <p:spPr>
          <a:xfrm>
            <a:off x="4914186" y="6342432"/>
            <a:ext cx="4019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1501616" algn="l"/>
              </a:tabLst>
            </a:pPr>
            <a:r>
              <a:rPr lang="en-US" sz="13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Reconstruct marine &amp; terrestrial </a:t>
            </a:r>
            <a:r>
              <a:rPr lang="en-US" sz="135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paleoecosystems</a:t>
            </a:r>
            <a:endParaRPr lang="en-US" sz="13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1501616" algn="l"/>
              </a:tabLst>
            </a:pPr>
            <a:r>
              <a:rPr lang="en-US" sz="13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at northern margin of Gondwana </a:t>
            </a:r>
          </a:p>
        </p:txBody>
      </p:sp>
      <p:pic>
        <p:nvPicPr>
          <p:cNvPr id="1026" name="Picture 2" descr="Earth's Orbital Characteristics, Milankovitch Cycles">
            <a:extLst>
              <a:ext uri="{FF2B5EF4-FFF2-40B4-BE49-F238E27FC236}">
                <a16:creationId xmlns:a16="http://schemas.microsoft.com/office/drawing/2014/main" id="{87496F89-5348-46AA-973A-E6BC4FD89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783" y="-26795"/>
            <a:ext cx="3697705" cy="223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463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8748" y="260613"/>
            <a:ext cx="704245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300" dirty="0"/>
          </a:p>
          <a:p>
            <a:pPr algn="just"/>
            <a:endParaRPr lang="en-US" sz="1300" dirty="0"/>
          </a:p>
          <a:p>
            <a:pPr algn="just"/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algn="just"/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</p:txBody>
      </p:sp>
      <p:sp>
        <p:nvSpPr>
          <p:cNvPr id="33" name="ZoneTexte 37">
            <a:extLst>
              <a:ext uri="{FF2B5EF4-FFF2-40B4-BE49-F238E27FC236}">
                <a16:creationId xmlns:a16="http://schemas.microsoft.com/office/drawing/2014/main" id="{C0CA2814-20D6-45FD-8F02-A2C936746BEA}"/>
              </a:ext>
            </a:extLst>
          </p:cNvPr>
          <p:cNvSpPr txBox="1"/>
          <p:nvPr/>
        </p:nvSpPr>
        <p:spPr>
          <a:xfrm>
            <a:off x="2" y="6523727"/>
            <a:ext cx="1393593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39" name="ZoneTexte 45">
            <a:extLst>
              <a:ext uri="{FF2B5EF4-FFF2-40B4-BE49-F238E27FC236}">
                <a16:creationId xmlns:a16="http://schemas.microsoft.com/office/drawing/2014/main" id="{503FC31D-9F82-4C02-8CA8-FFBE6E8DBAFB}"/>
              </a:ext>
            </a:extLst>
          </p:cNvPr>
          <p:cNvSpPr txBox="1"/>
          <p:nvPr/>
        </p:nvSpPr>
        <p:spPr>
          <a:xfrm>
            <a:off x="1407994" y="6526521"/>
            <a:ext cx="11972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ZoneTexte 46">
            <a:extLst>
              <a:ext uri="{FF2B5EF4-FFF2-40B4-BE49-F238E27FC236}">
                <a16:creationId xmlns:a16="http://schemas.microsoft.com/office/drawing/2014/main" id="{FDB1421E-9A01-4CC5-897B-77D7C9B1BD31}"/>
              </a:ext>
            </a:extLst>
          </p:cNvPr>
          <p:cNvSpPr txBox="1"/>
          <p:nvPr/>
        </p:nvSpPr>
        <p:spPr>
          <a:xfrm>
            <a:off x="2605226" y="6577865"/>
            <a:ext cx="188364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47">
            <a:extLst>
              <a:ext uri="{FF2B5EF4-FFF2-40B4-BE49-F238E27FC236}">
                <a16:creationId xmlns:a16="http://schemas.microsoft.com/office/drawing/2014/main" id="{3B4E0B04-1AE4-4728-BB74-89F633B58428}"/>
              </a:ext>
            </a:extLst>
          </p:cNvPr>
          <p:cNvSpPr txBox="1"/>
          <p:nvPr/>
        </p:nvSpPr>
        <p:spPr>
          <a:xfrm>
            <a:off x="4496076" y="6523727"/>
            <a:ext cx="18827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Connecteur droit 48">
            <a:extLst>
              <a:ext uri="{FF2B5EF4-FFF2-40B4-BE49-F238E27FC236}">
                <a16:creationId xmlns:a16="http://schemas.microsoft.com/office/drawing/2014/main" id="{45C59F8B-24BB-4D59-A1BE-76FC61EDB8DC}"/>
              </a:ext>
            </a:extLst>
          </p:cNvPr>
          <p:cNvCxnSpPr>
            <a:cxnSpLocks/>
          </p:cNvCxnSpPr>
          <p:nvPr/>
        </p:nvCxnSpPr>
        <p:spPr>
          <a:xfrm>
            <a:off x="0" y="65479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9">
            <a:extLst>
              <a:ext uri="{FF2B5EF4-FFF2-40B4-BE49-F238E27FC236}">
                <a16:creationId xmlns:a16="http://schemas.microsoft.com/office/drawing/2014/main" id="{9CBC65E6-819C-432F-8D81-59D04F188B0E}"/>
              </a:ext>
            </a:extLst>
          </p:cNvPr>
          <p:cNvSpPr txBox="1"/>
          <p:nvPr/>
        </p:nvSpPr>
        <p:spPr>
          <a:xfrm>
            <a:off x="7945857" y="6526483"/>
            <a:ext cx="12197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44" name="ZoneTexte 50">
            <a:extLst>
              <a:ext uri="{FF2B5EF4-FFF2-40B4-BE49-F238E27FC236}">
                <a16:creationId xmlns:a16="http://schemas.microsoft.com/office/drawing/2014/main" id="{8ACBBAAF-1D68-4EB4-8827-2EA44D1643EB}"/>
              </a:ext>
            </a:extLst>
          </p:cNvPr>
          <p:cNvSpPr txBox="1"/>
          <p:nvPr/>
        </p:nvSpPr>
        <p:spPr>
          <a:xfrm>
            <a:off x="6238409" y="6523727"/>
            <a:ext cx="17002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-10113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115BCEB-EDA6-429E-BFEC-72E545210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847" y="170244"/>
            <a:ext cx="4243184" cy="6224555"/>
          </a:xfrm>
          <a:prstGeom prst="rect">
            <a:avLst/>
          </a:prstGeom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-773228" y="252585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918748" y="484922"/>
            <a:ext cx="3635442" cy="19349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22956" y="600279"/>
            <a:ext cx="43499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 3.5 years: 15 published papers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mainly in Q1/Q2 journals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Journal distribution: 3 Q1, 7 Q2, 2 Q3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3 additional papers published in non-Scopus-indexed journals</a:t>
            </a:r>
          </a:p>
        </p:txBody>
      </p:sp>
      <p:sp>
        <p:nvSpPr>
          <p:cNvPr id="64" name="Rectangle 63"/>
          <p:cNvSpPr/>
          <p:nvPr/>
        </p:nvSpPr>
        <p:spPr>
          <a:xfrm rot="5400000">
            <a:off x="2620434" y="-1066003"/>
            <a:ext cx="638487" cy="374033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5891" y="3009464"/>
            <a:ext cx="4236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more articles accepted for publication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articles are still under review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6469E5-E452-4FEE-A697-C7D695C81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2" t="19649" r="24197" b="22818"/>
          <a:stretch/>
        </p:blipFill>
        <p:spPr>
          <a:xfrm>
            <a:off x="-10113" y="3823324"/>
            <a:ext cx="4829899" cy="29577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E49DEE4-2796-4522-8C3C-500AA0DBFD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18" t="11760" r="63235" b="53110"/>
          <a:stretch/>
        </p:blipFill>
        <p:spPr>
          <a:xfrm>
            <a:off x="0" y="4289889"/>
            <a:ext cx="1007349" cy="13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82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584481" y="436245"/>
            <a:ext cx="7704667" cy="5594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Adjunct Research Professors</a:t>
            </a:r>
          </a:p>
        </p:txBody>
      </p:sp>
      <p:pic>
        <p:nvPicPr>
          <p:cNvPr id="6" name="Picture 4" descr="C:\Users\PC\Downloads\000000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180" y="1602105"/>
            <a:ext cx="3141064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6700" y="4404760"/>
            <a:ext cx="320202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Prof.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Taniel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Danelian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(PI)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Stratigraphy,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Paleobiodiversity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, Paleoenvironments, Geobiology.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0" y="-145920"/>
            <a:ext cx="3487737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341" r="4105"/>
          <a:stretch/>
        </p:blipFill>
        <p:spPr bwMode="auto">
          <a:xfrm>
            <a:off x="6432592" y="25099"/>
            <a:ext cx="2685327" cy="157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PC\Downloads\00000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04" y="1542008"/>
            <a:ext cx="29718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611634" y="4010691"/>
            <a:ext cx="4572000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Dr.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Vachik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Hayrapetian</a:t>
            </a: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(Co-PI)</a:t>
            </a:r>
          </a:p>
          <a:p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Experienced on global issues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of Paleozoic Stratigraphy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Image 6" descr="UNIVERSITE DE LILLE - Clubster NSL">
            <a:extLst>
              <a:ext uri="{FF2B5EF4-FFF2-40B4-BE49-F238E27FC236}">
                <a16:creationId xmlns:a16="http://schemas.microsoft.com/office/drawing/2014/main" id="{2BC02C62-B489-4A3B-8E76-63A824E15177}"/>
              </a:ext>
            </a:extLst>
          </p:cNvPr>
          <p:cNvPicPr/>
          <p:nvPr/>
        </p:nvPicPr>
        <p:blipFill>
          <a:blip r:embed="rId6" cstate="print"/>
          <a:srcRect l="5506" t="35946" r="5912" b="36886"/>
          <a:stretch>
            <a:fillRect/>
          </a:stretch>
        </p:blipFill>
        <p:spPr bwMode="auto">
          <a:xfrm>
            <a:off x="110573" y="5835858"/>
            <a:ext cx="2235008" cy="73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173255FA-21F1-40F7-876F-1A2FDF173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61" y="5647424"/>
            <a:ext cx="1210576" cy="121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13215FAE-F49A-4978-AB52-498F8CC8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18" y="5631596"/>
            <a:ext cx="1147313" cy="11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50C44983-2EE0-46E0-8FAB-8FF197C4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476" y="5631596"/>
            <a:ext cx="1619357" cy="121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752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3067" y="357255"/>
            <a:ext cx="660981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300" b="1" dirty="0"/>
              <a:t>Serobyan V</a:t>
            </a:r>
            <a:r>
              <a:rPr lang="en-US" sz="1300" dirty="0"/>
              <a:t>., </a:t>
            </a:r>
            <a:r>
              <a:rPr lang="en-US" sz="1300" b="1" dirty="0" err="1"/>
              <a:t>Khachatryan</a:t>
            </a:r>
            <a:r>
              <a:rPr lang="en-US" sz="1300" b="1" dirty="0"/>
              <a:t> S.</a:t>
            </a:r>
            <a:r>
              <a:rPr lang="en-US" sz="1300" dirty="0"/>
              <a:t>, </a:t>
            </a:r>
            <a:r>
              <a:rPr lang="en-US" sz="1300" b="1" dirty="0" err="1"/>
              <a:t>Hairapetian</a:t>
            </a:r>
            <a:r>
              <a:rPr lang="en-US" sz="1300" b="1" dirty="0"/>
              <a:t> V.</a:t>
            </a:r>
            <a:r>
              <a:rPr lang="en-US" sz="1300" dirty="0"/>
              <a:t>, </a:t>
            </a:r>
            <a:r>
              <a:rPr lang="en-US" sz="1300" dirty="0" err="1"/>
              <a:t>Randon</a:t>
            </a:r>
            <a:r>
              <a:rPr lang="en-US" sz="1300" dirty="0"/>
              <a:t> C., </a:t>
            </a:r>
            <a:r>
              <a:rPr lang="en-US" sz="1300" dirty="0" err="1"/>
              <a:t>Steemans</a:t>
            </a:r>
            <a:r>
              <a:rPr lang="en-US" sz="1300" dirty="0"/>
              <a:t> P., </a:t>
            </a:r>
            <a:r>
              <a:rPr lang="en-US" sz="1300" dirty="0" err="1"/>
              <a:t>Beuer</a:t>
            </a:r>
            <a:r>
              <a:rPr lang="en-US" sz="1300" dirty="0"/>
              <a:t> P., </a:t>
            </a:r>
            <a:r>
              <a:rPr lang="en-US" sz="1300" dirty="0" err="1"/>
              <a:t>Mottequin</a:t>
            </a:r>
            <a:r>
              <a:rPr lang="en-US" sz="1300" dirty="0"/>
              <a:t> B., </a:t>
            </a:r>
            <a:r>
              <a:rPr lang="en-US" sz="1300" dirty="0" err="1"/>
              <a:t>Cascales-Miñana</a:t>
            </a:r>
            <a:r>
              <a:rPr lang="en-US" sz="1300" baseline="30000" dirty="0"/>
              <a:t> </a:t>
            </a:r>
            <a:r>
              <a:rPr lang="en-US" sz="1300" dirty="0"/>
              <a:t>B., </a:t>
            </a:r>
            <a:r>
              <a:rPr lang="en-US" sz="1300" dirty="0" err="1"/>
              <a:t>Grigoryan</a:t>
            </a:r>
            <a:r>
              <a:rPr lang="en-US" sz="1300" dirty="0"/>
              <a:t> A., </a:t>
            </a:r>
            <a:r>
              <a:rPr lang="en-US" sz="1300" dirty="0" err="1"/>
              <a:t>Gabrielyan</a:t>
            </a:r>
            <a:r>
              <a:rPr lang="en-US" sz="1300" dirty="0"/>
              <a:t> I., Catherine C. </a:t>
            </a:r>
            <a:r>
              <a:rPr lang="en-US" sz="1300" b="1" dirty="0" err="1"/>
              <a:t>Danelian</a:t>
            </a:r>
            <a:r>
              <a:rPr lang="en-US" sz="1300" b="1" dirty="0"/>
              <a:t> T</a:t>
            </a:r>
            <a:r>
              <a:rPr lang="en-US" sz="1300" dirty="0"/>
              <a:t>. – </a:t>
            </a:r>
            <a:r>
              <a:rPr lang="en-US" sz="1300" dirty="0" err="1"/>
              <a:t>Frasnian</a:t>
            </a:r>
            <a:r>
              <a:rPr lang="en-US" sz="1300" dirty="0"/>
              <a:t>-lower </a:t>
            </a:r>
            <a:r>
              <a:rPr lang="en-US" sz="1300" dirty="0" err="1"/>
              <a:t>Famennian</a:t>
            </a:r>
            <a:r>
              <a:rPr lang="en-US" sz="1300" dirty="0"/>
              <a:t> stratigraphy and biota in the northern </a:t>
            </a:r>
            <a:r>
              <a:rPr lang="en-US" sz="1300" dirty="0" err="1"/>
              <a:t>Gondwana</a:t>
            </a:r>
            <a:r>
              <a:rPr lang="en-US" sz="1300" dirty="0"/>
              <a:t> margin preserved in Armenia</a:t>
            </a:r>
            <a:r>
              <a:rPr lang="en-US" sz="1300" b="1" dirty="0"/>
              <a:t>: 4th International Congress on Stratigraphy</a:t>
            </a:r>
            <a:r>
              <a:rPr lang="en-US" sz="1300" dirty="0"/>
              <a:t>: Lille, France, 11th-13th July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en-US" sz="1300" dirty="0"/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algn="just"/>
            <a:r>
              <a:rPr lang="en-US" sz="1300" dirty="0"/>
              <a:t>         SPEAKER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algn="just"/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algn="just"/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algn="just"/>
            <a:endParaRPr lang="en-US" sz="1300" dirty="0"/>
          </a:p>
          <a:p>
            <a:pPr algn="just"/>
            <a:endParaRPr lang="en-US" sz="1300" dirty="0"/>
          </a:p>
          <a:p>
            <a:pPr algn="just"/>
            <a:endParaRPr lang="en-US" sz="1300" dirty="0"/>
          </a:p>
          <a:p>
            <a:pPr algn="just"/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300" dirty="0"/>
          </a:p>
        </p:txBody>
      </p:sp>
      <p:sp>
        <p:nvSpPr>
          <p:cNvPr id="19" name="ZoneTexte 21">
            <a:extLst>
              <a:ext uri="{FF2B5EF4-FFF2-40B4-BE49-F238E27FC236}">
                <a16:creationId xmlns:a16="http://schemas.microsoft.com/office/drawing/2014/main" id="{EAA2BB96-AA85-4B65-B5FB-DC76A6430342}"/>
              </a:ext>
            </a:extLst>
          </p:cNvPr>
          <p:cNvSpPr txBox="1"/>
          <p:nvPr/>
        </p:nvSpPr>
        <p:spPr>
          <a:xfrm>
            <a:off x="7937114" y="464745"/>
            <a:ext cx="11972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Speaker</a:t>
            </a:r>
          </a:p>
        </p:txBody>
      </p:sp>
      <p:sp>
        <p:nvSpPr>
          <p:cNvPr id="32" name="ZoneTexte 21">
            <a:extLst>
              <a:ext uri="{FF2B5EF4-FFF2-40B4-BE49-F238E27FC236}">
                <a16:creationId xmlns:a16="http://schemas.microsoft.com/office/drawing/2014/main" id="{EAA2BB96-AA85-4B65-B5FB-DC76A6430342}"/>
              </a:ext>
            </a:extLst>
          </p:cNvPr>
          <p:cNvSpPr txBox="1"/>
          <p:nvPr/>
        </p:nvSpPr>
        <p:spPr>
          <a:xfrm>
            <a:off x="1386722" y="-17958"/>
            <a:ext cx="57018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Participation in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Conferences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Congress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:\Users\PC\Desktop\Strato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560" y="383639"/>
            <a:ext cx="1327643" cy="188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98" y="1229964"/>
            <a:ext cx="3820607" cy="103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7994" y="1493520"/>
            <a:ext cx="999926" cy="396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ZoneTexte 37">
            <a:extLst>
              <a:ext uri="{FF2B5EF4-FFF2-40B4-BE49-F238E27FC236}">
                <a16:creationId xmlns:a16="http://schemas.microsoft.com/office/drawing/2014/main" id="{C0CA2814-20D6-45FD-8F02-A2C936746BEA}"/>
              </a:ext>
            </a:extLst>
          </p:cNvPr>
          <p:cNvSpPr txBox="1"/>
          <p:nvPr/>
        </p:nvSpPr>
        <p:spPr>
          <a:xfrm>
            <a:off x="0" y="6523727"/>
            <a:ext cx="1393593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29" name="ZoneTexte 45">
            <a:extLst>
              <a:ext uri="{FF2B5EF4-FFF2-40B4-BE49-F238E27FC236}">
                <a16:creationId xmlns:a16="http://schemas.microsoft.com/office/drawing/2014/main" id="{503FC31D-9F82-4C02-8CA8-FFBE6E8DBAFB}"/>
              </a:ext>
            </a:extLst>
          </p:cNvPr>
          <p:cNvSpPr txBox="1"/>
          <p:nvPr/>
        </p:nvSpPr>
        <p:spPr>
          <a:xfrm>
            <a:off x="1407994" y="6526521"/>
            <a:ext cx="11972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oneTexte 46">
            <a:extLst>
              <a:ext uri="{FF2B5EF4-FFF2-40B4-BE49-F238E27FC236}">
                <a16:creationId xmlns:a16="http://schemas.microsoft.com/office/drawing/2014/main" id="{FDB1421E-9A01-4CC5-897B-77D7C9B1BD31}"/>
              </a:ext>
            </a:extLst>
          </p:cNvPr>
          <p:cNvSpPr txBox="1"/>
          <p:nvPr/>
        </p:nvSpPr>
        <p:spPr>
          <a:xfrm>
            <a:off x="2605224" y="6577863"/>
            <a:ext cx="188364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ZoneTexte 47">
            <a:extLst>
              <a:ext uri="{FF2B5EF4-FFF2-40B4-BE49-F238E27FC236}">
                <a16:creationId xmlns:a16="http://schemas.microsoft.com/office/drawing/2014/main" id="{3B4E0B04-1AE4-4728-BB74-89F633B58428}"/>
              </a:ext>
            </a:extLst>
          </p:cNvPr>
          <p:cNvSpPr txBox="1"/>
          <p:nvPr/>
        </p:nvSpPr>
        <p:spPr>
          <a:xfrm>
            <a:off x="4496076" y="6523727"/>
            <a:ext cx="18827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Connecteur droit 48">
            <a:extLst>
              <a:ext uri="{FF2B5EF4-FFF2-40B4-BE49-F238E27FC236}">
                <a16:creationId xmlns:a16="http://schemas.microsoft.com/office/drawing/2014/main" id="{45C59F8B-24BB-4D59-A1BE-76FC61EDB8DC}"/>
              </a:ext>
            </a:extLst>
          </p:cNvPr>
          <p:cNvCxnSpPr>
            <a:cxnSpLocks/>
          </p:cNvCxnSpPr>
          <p:nvPr/>
        </p:nvCxnSpPr>
        <p:spPr>
          <a:xfrm>
            <a:off x="0" y="65479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9">
            <a:extLst>
              <a:ext uri="{FF2B5EF4-FFF2-40B4-BE49-F238E27FC236}">
                <a16:creationId xmlns:a16="http://schemas.microsoft.com/office/drawing/2014/main" id="{9CBC65E6-819C-432F-8D81-59D04F188B0E}"/>
              </a:ext>
            </a:extLst>
          </p:cNvPr>
          <p:cNvSpPr txBox="1"/>
          <p:nvPr/>
        </p:nvSpPr>
        <p:spPr>
          <a:xfrm>
            <a:off x="7945855" y="6526483"/>
            <a:ext cx="12197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38" name="ZoneTexte 50">
            <a:extLst>
              <a:ext uri="{FF2B5EF4-FFF2-40B4-BE49-F238E27FC236}">
                <a16:creationId xmlns:a16="http://schemas.microsoft.com/office/drawing/2014/main" id="{8ACBBAAF-1D68-4EB4-8827-2EA44D1643EB}"/>
              </a:ext>
            </a:extLst>
          </p:cNvPr>
          <p:cNvSpPr txBox="1"/>
          <p:nvPr/>
        </p:nvSpPr>
        <p:spPr>
          <a:xfrm>
            <a:off x="6238407" y="6523727"/>
            <a:ext cx="17002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-10113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Picture 54">
            <a:extLst>
              <a:ext uri="{FF2B5EF4-FFF2-40B4-BE49-F238E27FC236}">
                <a16:creationId xmlns:a16="http://schemas.microsoft.com/office/drawing/2014/main" id="{2C447C07-508D-406A-B30B-82DB5F324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047" y="3883882"/>
            <a:ext cx="1990040" cy="2535555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74F6752-73C0-404B-A8D9-F9012C581E64}"/>
              </a:ext>
            </a:extLst>
          </p:cNvPr>
          <p:cNvSpPr/>
          <p:nvPr/>
        </p:nvSpPr>
        <p:spPr>
          <a:xfrm>
            <a:off x="904949" y="3916705"/>
            <a:ext cx="607009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/>
              <a:t>Danelian T., Serobyan V., </a:t>
            </a:r>
            <a:r>
              <a:rPr lang="en-US" sz="1300" dirty="0" err="1"/>
              <a:t>Gabrielyan</a:t>
            </a:r>
            <a:r>
              <a:rPr lang="en-US" sz="1300" dirty="0"/>
              <a:t> I. – On the paleontological heritage of Armenia: insights from Upper Devonian marine sedimentary sequences and Pleistocene lacustrine </a:t>
            </a:r>
            <a:r>
              <a:rPr lang="en-US" sz="1300" dirty="0" err="1"/>
              <a:t>diatomites</a:t>
            </a:r>
            <a:r>
              <a:rPr lang="en-US" sz="1300" dirty="0"/>
              <a:t>: International Conference on Stratigraphy and Geodynamics, </a:t>
            </a:r>
            <a:r>
              <a:rPr lang="en-US" sz="1300" b="1" dirty="0"/>
              <a:t>Thailand, 2025</a:t>
            </a:r>
            <a:r>
              <a:rPr lang="en-US" sz="1300" dirty="0"/>
              <a:t>.</a:t>
            </a:r>
          </a:p>
          <a:p>
            <a:endParaRPr lang="en-US" sz="1300" dirty="0"/>
          </a:p>
          <a:p>
            <a:r>
              <a:rPr lang="en-US" sz="1300" b="1" dirty="0"/>
              <a:t>Danelian T., </a:t>
            </a:r>
            <a:r>
              <a:rPr lang="en-US" sz="1300" b="1" dirty="0" err="1"/>
              <a:t>Tsatryan</a:t>
            </a:r>
            <a:r>
              <a:rPr lang="en-US" sz="1300" b="1" dirty="0"/>
              <a:t> M., Serobyan V</a:t>
            </a:r>
            <a:r>
              <a:rPr lang="en-US" sz="1300" dirty="0"/>
              <a:t>. – Bio-</a:t>
            </a:r>
            <a:r>
              <a:rPr lang="en-US" sz="1300" dirty="0" err="1"/>
              <a:t>chronostratigraphy</a:t>
            </a:r>
            <a:r>
              <a:rPr lang="en-US" sz="1300" dirty="0"/>
              <a:t> and sedimentology of the Frasnian–Famennian (Upper Devonian) transitional interval in the Armenian sector of </a:t>
            </a:r>
            <a:r>
              <a:rPr lang="en-US" sz="1300" dirty="0" err="1"/>
              <a:t>Gondwana</a:t>
            </a:r>
            <a:r>
              <a:rPr lang="en-US" sz="1300" dirty="0"/>
              <a:t>: International Conference on Stratigraphy and Geodynamics, </a:t>
            </a:r>
            <a:r>
              <a:rPr lang="en-US" sz="1300" b="1" dirty="0"/>
              <a:t>Thailand, 2025</a:t>
            </a:r>
            <a:r>
              <a:rPr lang="en-US" sz="1300" dirty="0"/>
              <a:t>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9A062B1-4FC2-4105-A37E-44921597BBDD}"/>
              </a:ext>
            </a:extLst>
          </p:cNvPr>
          <p:cNvSpPr/>
          <p:nvPr/>
        </p:nvSpPr>
        <p:spPr>
          <a:xfrm>
            <a:off x="1237983" y="5857360"/>
            <a:ext cx="85953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1300" dirty="0">
                <a:solidFill>
                  <a:prstClr val="black"/>
                </a:solidFill>
              </a:rPr>
              <a:t>SPEAKER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5409D3E-8D0C-4FE5-8A09-8CC0A46C5881}"/>
              </a:ext>
            </a:extLst>
          </p:cNvPr>
          <p:cNvSpPr/>
          <p:nvPr/>
        </p:nvSpPr>
        <p:spPr>
          <a:xfrm>
            <a:off x="1197063" y="5809531"/>
            <a:ext cx="999926" cy="396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DB66F67-0E1C-4447-8F0A-515ABD26CFC2}"/>
              </a:ext>
            </a:extLst>
          </p:cNvPr>
          <p:cNvSpPr/>
          <p:nvPr/>
        </p:nvSpPr>
        <p:spPr>
          <a:xfrm>
            <a:off x="1010195" y="2733775"/>
            <a:ext cx="584014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/>
              <a:t>Serobyan V., </a:t>
            </a:r>
            <a:r>
              <a:rPr lang="en-US" sz="1300" b="1" dirty="0" err="1"/>
              <a:t>Danelian</a:t>
            </a:r>
            <a:r>
              <a:rPr lang="en-US" sz="1300" b="1" dirty="0"/>
              <a:t> T., </a:t>
            </a:r>
            <a:r>
              <a:rPr lang="en-US" sz="1300" dirty="0" err="1"/>
              <a:t>Grigoryan</a:t>
            </a:r>
            <a:r>
              <a:rPr lang="en-US" sz="1300" dirty="0"/>
              <a:t> A. – The Upper Devonian sequence of the </a:t>
            </a:r>
            <a:r>
              <a:rPr lang="en-US" sz="1300" dirty="0" err="1"/>
              <a:t>Noravank</a:t>
            </a:r>
            <a:r>
              <a:rPr lang="en-US" sz="1300" dirty="0"/>
              <a:t> and </a:t>
            </a:r>
            <a:r>
              <a:rPr lang="en-US" sz="1300" dirty="0" err="1"/>
              <a:t>Ertych</a:t>
            </a:r>
            <a:r>
              <a:rPr lang="en-US" sz="1300" dirty="0"/>
              <a:t> </a:t>
            </a:r>
            <a:r>
              <a:rPr lang="en-US" sz="1300" dirty="0" err="1"/>
              <a:t>geosites</a:t>
            </a:r>
            <a:r>
              <a:rPr lang="en-US" sz="1300" dirty="0"/>
              <a:t> in Armenia: stratigraphy and </a:t>
            </a:r>
            <a:r>
              <a:rPr lang="en-US" sz="1300" dirty="0" err="1"/>
              <a:t>geotouristic</a:t>
            </a:r>
            <a:r>
              <a:rPr lang="en-US" sz="1300" dirty="0"/>
              <a:t> potential: International Conference on Stratigraphy and Geodynamics, </a:t>
            </a:r>
            <a:r>
              <a:rPr lang="en-US" sz="1300" b="1" dirty="0"/>
              <a:t>Greece</a:t>
            </a:r>
            <a:r>
              <a:rPr lang="en-US" sz="1300" dirty="0"/>
              <a:t>, 2025.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C08E386-F5F7-4281-9E30-399AF3D8C329}"/>
              </a:ext>
            </a:extLst>
          </p:cNvPr>
          <p:cNvSpPr/>
          <p:nvPr/>
        </p:nvSpPr>
        <p:spPr>
          <a:xfrm>
            <a:off x="1234351" y="3533862"/>
            <a:ext cx="85953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1300" dirty="0">
                <a:solidFill>
                  <a:prstClr val="black"/>
                </a:solidFill>
              </a:rPr>
              <a:t>SPEAKER</a:t>
            </a:r>
          </a:p>
        </p:txBody>
      </p:sp>
      <p:pic>
        <p:nvPicPr>
          <p:cNvPr id="54" name="Picture 48">
            <a:extLst>
              <a:ext uri="{FF2B5EF4-FFF2-40B4-BE49-F238E27FC236}">
                <a16:creationId xmlns:a16="http://schemas.microsoft.com/office/drawing/2014/main" id="{BDCA414C-F106-4A81-944E-CF0ADEB36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296" y="2235601"/>
            <a:ext cx="2191023" cy="1896432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29EEB6F-B49F-476F-A758-3A6FB9AAB035}"/>
              </a:ext>
            </a:extLst>
          </p:cNvPr>
          <p:cNvSpPr/>
          <p:nvPr/>
        </p:nvSpPr>
        <p:spPr>
          <a:xfrm>
            <a:off x="1234351" y="3493331"/>
            <a:ext cx="999926" cy="396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91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865" y="-71120"/>
            <a:ext cx="7704455" cy="94234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and Furnishing (one microscope room and a chemical laboratory)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60" y="817245"/>
            <a:ext cx="7243445" cy="2752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855" y="4018915"/>
            <a:ext cx="7169150" cy="27679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596640" y="3569335"/>
            <a:ext cx="4962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Before                          VS                            After </a:t>
            </a:r>
          </a:p>
        </p:txBody>
      </p:sp>
    </p:spTree>
    <p:extLst>
      <p:ext uri="{BB962C8B-B14F-4D97-AF65-F5344CB8AC3E}">
        <p14:creationId xmlns:p14="http://schemas.microsoft.com/office/powerpoint/2010/main" val="1234121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4423" y="-4759"/>
            <a:ext cx="3740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Equipment procurement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3565" t="5522" r="3163" b="18046"/>
          <a:stretch/>
        </p:blipFill>
        <p:spPr>
          <a:xfrm>
            <a:off x="4775200" y="4013199"/>
            <a:ext cx="3850640" cy="2743201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6029324" y="997557"/>
            <a:ext cx="2256790" cy="2925056"/>
          </a:xfrm>
          <a:prstGeom prst="rect">
            <a:avLst/>
          </a:prstGeom>
        </p:spPr>
      </p:pic>
      <p:pic>
        <p:nvPicPr>
          <p:cNvPr id="2050" name="Picture 2" descr="Leica EZ4 W &amp; EZ4 E Le stéréomicroscope avec caméra Wi-Fi intégrée |  Produits | Leica Microsystem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62" y="1032219"/>
            <a:ext cx="2231352" cy="292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38">
            <a:extLst>
              <a:ext uri="{FF2B5EF4-FFF2-40B4-BE49-F238E27FC236}">
                <a16:creationId xmlns:a16="http://schemas.microsoft.com/office/drawing/2014/main" id="{91E4A1E0-FCC1-49FA-896D-F07166B5031C}"/>
              </a:ext>
            </a:extLst>
          </p:cNvPr>
          <p:cNvSpPr txBox="1"/>
          <p:nvPr/>
        </p:nvSpPr>
        <p:spPr>
          <a:xfrm>
            <a:off x="241046" y="447885"/>
            <a:ext cx="41229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Leica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EZ4 W </a:t>
            </a:r>
          </a:p>
          <a:p>
            <a:pPr algn="ctr"/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Stereomicroscope</a:t>
            </a:r>
            <a:endParaRPr lang="fr-FR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utoShape 4" descr="EZ4 Stéréomicroscope d'éducation pour débutants dans les collèges et  universités | Produits | Leica Microsyste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EZ4 Stéréomicroscope d'éducation pour débutants dans les collèges et  universités | Produits | Leica Microsystem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6" b="10266"/>
          <a:stretch/>
        </p:blipFill>
        <p:spPr bwMode="auto">
          <a:xfrm>
            <a:off x="3543554" y="1033486"/>
            <a:ext cx="2056213" cy="288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38">
            <a:extLst>
              <a:ext uri="{FF2B5EF4-FFF2-40B4-BE49-F238E27FC236}">
                <a16:creationId xmlns:a16="http://schemas.microsoft.com/office/drawing/2014/main" id="{91E4A1E0-FCC1-49FA-896D-F07166B5031C}"/>
              </a:ext>
            </a:extLst>
          </p:cNvPr>
          <p:cNvSpPr txBox="1"/>
          <p:nvPr/>
        </p:nvSpPr>
        <p:spPr>
          <a:xfrm>
            <a:off x="2468518" y="434115"/>
            <a:ext cx="41229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Leica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EZ4  </a:t>
            </a:r>
          </a:p>
          <a:p>
            <a:pPr algn="ctr"/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Stereomicroscope</a:t>
            </a:r>
            <a:endParaRPr lang="fr-FR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38">
            <a:extLst>
              <a:ext uri="{FF2B5EF4-FFF2-40B4-BE49-F238E27FC236}">
                <a16:creationId xmlns:a16="http://schemas.microsoft.com/office/drawing/2014/main" id="{91E4A1E0-FCC1-49FA-896D-F07166B5031C}"/>
              </a:ext>
            </a:extLst>
          </p:cNvPr>
          <p:cNvSpPr txBox="1"/>
          <p:nvPr/>
        </p:nvSpPr>
        <p:spPr>
          <a:xfrm>
            <a:off x="5021018" y="423613"/>
            <a:ext cx="41229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Advanced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Leica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M205 </a:t>
            </a:r>
          </a:p>
          <a:p>
            <a:pPr algn="ctr"/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Stereomicroscope</a:t>
            </a:r>
            <a:endParaRPr lang="fr-FR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oneTexte 38">
            <a:extLst>
              <a:ext uri="{FF2B5EF4-FFF2-40B4-BE49-F238E27FC236}">
                <a16:creationId xmlns:a16="http://schemas.microsoft.com/office/drawing/2014/main" id="{91E4A1E0-FCC1-49FA-896D-F07166B5031C}"/>
              </a:ext>
            </a:extLst>
          </p:cNvPr>
          <p:cNvSpPr txBox="1"/>
          <p:nvPr/>
        </p:nvSpPr>
        <p:spPr>
          <a:xfrm>
            <a:off x="652218" y="4738468"/>
            <a:ext cx="41229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Leica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DM 270 MP </a:t>
            </a:r>
          </a:p>
          <a:p>
            <a:pPr algn="ctr"/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Optical microscope</a:t>
            </a:r>
          </a:p>
        </p:txBody>
      </p:sp>
    </p:spTree>
    <p:extLst>
      <p:ext uri="{BB962C8B-B14F-4D97-AF65-F5344CB8AC3E}">
        <p14:creationId xmlns:p14="http://schemas.microsoft.com/office/powerpoint/2010/main" val="1000146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8" descr="ملف:Friedrich-Alexander-Universität Erlangen-Nürnberg logo.svg - ويكيبيديا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ملف:Friedrich-Alexander-Universität Erlangen-Nürnberg logo.svg - ويكيبيديا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ملف:Friedrich-Alexander-Universität Erlangen-Nürnberg logo.svg - ويكيبيديا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9" descr="Flag of Germany - Wikipedia"/>
          <p:cNvSpPr>
            <a:spLocks noChangeAspect="1" noChangeArrowheads="1"/>
          </p:cNvSpPr>
          <p:nvPr/>
        </p:nvSpPr>
        <p:spPr bwMode="auto">
          <a:xfrm>
            <a:off x="61277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Fundação Calouste Gulbenkian | Logopedia | Fandom"/>
          <p:cNvSpPr>
            <a:spLocks noChangeAspect="1" noChangeArrowheads="1"/>
          </p:cNvSpPr>
          <p:nvPr/>
        </p:nvSpPr>
        <p:spPr bwMode="auto">
          <a:xfrm>
            <a:off x="76517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3" y="1353141"/>
            <a:ext cx="2294866" cy="67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912368" y="1474405"/>
            <a:ext cx="4371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Travel grant 2023 (to France &amp; Belgium) – </a:t>
            </a:r>
          </a:p>
          <a:p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Vahram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Serobyan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26357" y="-31191"/>
            <a:ext cx="3427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Successful applications (2023-25)</a:t>
            </a:r>
          </a:p>
        </p:txBody>
      </p:sp>
      <p:pic>
        <p:nvPicPr>
          <p:cNvPr id="2055" name="Picture 7" descr="Press Releases — ANSE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" y="395915"/>
            <a:ext cx="2863472" cy="77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3912367" y="498652"/>
            <a:ext cx="5392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Yervant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Terzian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Competition (2023) – </a:t>
            </a:r>
          </a:p>
          <a:p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Vahram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Serobyan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Sirush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Khachatryan</a:t>
            </a:r>
          </a:p>
        </p:txBody>
      </p:sp>
      <p:pic>
        <p:nvPicPr>
          <p:cNvPr id="34" name="Image 11">
            <a:extLst>
              <a:ext uri="{FF2B5EF4-FFF2-40B4-BE49-F238E27FC236}">
                <a16:creationId xmlns:a16="http://schemas.microsoft.com/office/drawing/2014/main" id="{4946E40F-7351-468F-87A8-EE8EDC6C57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05" t="13943" r="45707" b="63801"/>
          <a:stretch/>
        </p:blipFill>
        <p:spPr>
          <a:xfrm>
            <a:off x="1036437" y="2171876"/>
            <a:ext cx="3069638" cy="94861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4184116" y="2158308"/>
            <a:ext cx="4371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Small equipment grant 2024 from Science Committee for two microscopes</a:t>
            </a:r>
          </a:p>
        </p:txBody>
      </p:sp>
      <p:pic>
        <p:nvPicPr>
          <p:cNvPr id="37" name="Picture 36"/>
          <p:cNvPicPr/>
          <p:nvPr/>
        </p:nvPicPr>
        <p:blipFill>
          <a:blip r:embed="rId5"/>
          <a:stretch>
            <a:fillRect/>
          </a:stretch>
        </p:blipFill>
        <p:spPr>
          <a:xfrm>
            <a:off x="8288443" y="2213863"/>
            <a:ext cx="690654" cy="963378"/>
          </a:xfrm>
          <a:prstGeom prst="rect">
            <a:avLst/>
          </a:prstGeom>
        </p:spPr>
      </p:pic>
      <p:pic>
        <p:nvPicPr>
          <p:cNvPr id="53" name="Image 11">
            <a:extLst>
              <a:ext uri="{FF2B5EF4-FFF2-40B4-BE49-F238E27FC236}">
                <a16:creationId xmlns:a16="http://schemas.microsoft.com/office/drawing/2014/main" id="{4946E40F-7351-468F-87A8-EE8EDC6C57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05" t="13943" r="45707" b="63801"/>
          <a:stretch/>
        </p:blipFill>
        <p:spPr>
          <a:xfrm>
            <a:off x="1049495" y="3273512"/>
            <a:ext cx="3069638" cy="948619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292971" y="3225105"/>
            <a:ext cx="4371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Small equipment grant 2025 from Science Committee for two fume cupboards</a:t>
            </a:r>
          </a:p>
        </p:txBody>
      </p:sp>
      <p:pic>
        <p:nvPicPr>
          <p:cNvPr id="1026" name="Picture 2" descr="Laboratory Fume Cupboards | Burdinola: Safe and efficient laboratori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891" y="3385703"/>
            <a:ext cx="995758" cy="9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703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8" descr="ملف:Friedrich-Alexander-Universität Erlangen-Nürnberg logo.svg - ويكيبيديا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ملف:Friedrich-Alexander-Universität Erlangen-Nürnberg logo.svg - ويكيبيديا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ملف:Friedrich-Alexander-Universität Erlangen-Nürnberg logo.svg - ويكيبيديا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9" descr="Flag of Germany - Wikipedia"/>
          <p:cNvSpPr>
            <a:spLocks noChangeAspect="1" noChangeArrowheads="1"/>
          </p:cNvSpPr>
          <p:nvPr/>
        </p:nvSpPr>
        <p:spPr bwMode="auto">
          <a:xfrm>
            <a:off x="61277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Fundação Calouste Gulbenkian | Logopedia | Fandom"/>
          <p:cNvSpPr>
            <a:spLocks noChangeAspect="1" noChangeArrowheads="1"/>
          </p:cNvSpPr>
          <p:nvPr/>
        </p:nvSpPr>
        <p:spPr bwMode="auto">
          <a:xfrm>
            <a:off x="76517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3" y="1353141"/>
            <a:ext cx="2294866" cy="67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912368" y="1474405"/>
            <a:ext cx="4371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Travel grant 2023 (to France &amp; Belgium) –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Vahram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Serobyan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cteur droit 46">
            <a:extLst>
              <a:ext uri="{FF2B5EF4-FFF2-40B4-BE49-F238E27FC236}">
                <a16:creationId xmlns:a16="http://schemas.microsoft.com/office/drawing/2014/main" id="{EFE3C3FA-A53D-4826-B875-40AC037023BB}"/>
              </a:ext>
            </a:extLst>
          </p:cNvPr>
          <p:cNvCxnSpPr>
            <a:cxnSpLocks/>
          </p:cNvCxnSpPr>
          <p:nvPr/>
        </p:nvCxnSpPr>
        <p:spPr>
          <a:xfrm>
            <a:off x="865472" y="4452500"/>
            <a:ext cx="80552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626357" y="-31191"/>
            <a:ext cx="3427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Successful applications (2023-25)</a:t>
            </a:r>
          </a:p>
        </p:txBody>
      </p:sp>
      <p:pic>
        <p:nvPicPr>
          <p:cNvPr id="2055" name="Picture 7" descr="Press Releases — ANSE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" y="395915"/>
            <a:ext cx="2863472" cy="77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3912367" y="498652"/>
            <a:ext cx="5392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Yervant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Terzian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Competition (2023) –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Vahram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Serobyan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Sirush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Khachatryan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 11">
            <a:extLst>
              <a:ext uri="{FF2B5EF4-FFF2-40B4-BE49-F238E27FC236}">
                <a16:creationId xmlns:a16="http://schemas.microsoft.com/office/drawing/2014/main" id="{4946E40F-7351-468F-87A8-EE8EDC6C57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05" t="13943" r="45707" b="63801"/>
          <a:stretch/>
        </p:blipFill>
        <p:spPr>
          <a:xfrm>
            <a:off x="1036437" y="2171876"/>
            <a:ext cx="3069638" cy="94861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4184116" y="2158308"/>
            <a:ext cx="4371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Small equipment grant 2024 from Science Committee for two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microscops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5"/>
          <a:stretch>
            <a:fillRect/>
          </a:stretch>
        </p:blipFill>
        <p:spPr>
          <a:xfrm>
            <a:off x="8288443" y="2213863"/>
            <a:ext cx="690654" cy="963378"/>
          </a:xfrm>
          <a:prstGeom prst="rect">
            <a:avLst/>
          </a:prstGeom>
        </p:spPr>
      </p:pic>
      <p:pic>
        <p:nvPicPr>
          <p:cNvPr id="53" name="Image 11">
            <a:extLst>
              <a:ext uri="{FF2B5EF4-FFF2-40B4-BE49-F238E27FC236}">
                <a16:creationId xmlns:a16="http://schemas.microsoft.com/office/drawing/2014/main" id="{4946E40F-7351-468F-87A8-EE8EDC6C57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05" t="13943" r="45707" b="63801"/>
          <a:stretch/>
        </p:blipFill>
        <p:spPr>
          <a:xfrm>
            <a:off x="1049495" y="3273512"/>
            <a:ext cx="3069638" cy="948619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292971" y="3225105"/>
            <a:ext cx="4371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Small equipment grant 2025 from Science Committee for two fume cupboards</a:t>
            </a:r>
          </a:p>
        </p:txBody>
      </p:sp>
      <p:pic>
        <p:nvPicPr>
          <p:cNvPr id="1026" name="Picture 2" descr="Laboratory Fume Cupboards | Burdinola: Safe and efficient laboratori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891" y="3385703"/>
            <a:ext cx="995758" cy="9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ZoneTexte 2">
            <a:extLst>
              <a:ext uri="{FF2B5EF4-FFF2-40B4-BE49-F238E27FC236}">
                <a16:creationId xmlns:a16="http://schemas.microsoft.com/office/drawing/2014/main" id="{8AFA5819-F0A0-4CD4-ADA7-0E99F863FEE5}"/>
              </a:ext>
            </a:extLst>
          </p:cNvPr>
          <p:cNvSpPr txBox="1"/>
          <p:nvPr/>
        </p:nvSpPr>
        <p:spPr>
          <a:xfrm>
            <a:off x="3937779" y="4615606"/>
            <a:ext cx="329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Post-doc 2025 Elvis </a:t>
            </a:r>
            <a:r>
              <a:rPr lang="fr-FR" dirty="0" err="1"/>
              <a:t>Guillam</a:t>
            </a:r>
            <a:r>
              <a:rPr lang="fr-FR" dirty="0"/>
              <a:t> </a:t>
            </a:r>
            <a:r>
              <a:rPr lang="fr-FR" dirty="0" err="1"/>
              <a:t>from</a:t>
            </a:r>
            <a:endParaRPr lang="fr-FR" dirty="0"/>
          </a:p>
        </p:txBody>
      </p:sp>
      <p:pic>
        <p:nvPicPr>
          <p:cNvPr id="56" name="Image 52">
            <a:extLst>
              <a:ext uri="{FF2B5EF4-FFF2-40B4-BE49-F238E27FC236}">
                <a16:creationId xmlns:a16="http://schemas.microsoft.com/office/drawing/2014/main" id="{9D523174-E836-4E48-A9D1-288092F4CB32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" r="20055" b="2"/>
          <a:stretch/>
        </p:blipFill>
        <p:spPr bwMode="auto">
          <a:xfrm>
            <a:off x="1755431" y="4590131"/>
            <a:ext cx="2144478" cy="189056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5776" y="4590131"/>
            <a:ext cx="1407994" cy="570238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052602" y="5144933"/>
            <a:ext cx="500431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Supervised one master student thesis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Currently: informal supervision of two PhD students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 submitted paper to a Q1 journal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 papers are in preparation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792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8" descr="ملف:Friedrich-Alexander-Universität Erlangen-Nürnberg logo.svg - ويكيبيديا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ملف:Friedrich-Alexander-Universität Erlangen-Nürnberg logo.svg - ويكيبيديا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ملف:Friedrich-Alexander-Universität Erlangen-Nürnberg logo.svg - ويكيبيديا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9" descr="Flag of Germany - Wikipedia"/>
          <p:cNvSpPr>
            <a:spLocks noChangeAspect="1" noChangeArrowheads="1"/>
          </p:cNvSpPr>
          <p:nvPr/>
        </p:nvSpPr>
        <p:spPr bwMode="auto">
          <a:xfrm>
            <a:off x="61277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Fundação Calouste Gulbenkian | Logopedia | Fandom"/>
          <p:cNvSpPr>
            <a:spLocks noChangeAspect="1" noChangeArrowheads="1"/>
          </p:cNvSpPr>
          <p:nvPr/>
        </p:nvSpPr>
        <p:spPr bwMode="auto">
          <a:xfrm>
            <a:off x="76517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D38456D-3018-4A65-9D86-B2142C025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5" t="12139" r="83676" b="72952"/>
          <a:stretch/>
        </p:blipFill>
        <p:spPr>
          <a:xfrm>
            <a:off x="222620" y="333791"/>
            <a:ext cx="1407629" cy="16715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C7E689-DE52-4FAA-94F5-3FF1815FA491}"/>
              </a:ext>
            </a:extLst>
          </p:cNvPr>
          <p:cNvSpPr/>
          <p:nvPr/>
        </p:nvSpPr>
        <p:spPr>
          <a:xfrm>
            <a:off x="1789062" y="101680"/>
            <a:ext cx="7141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1"/>
                </a:solidFill>
                <a:latin typeface="Calibri" panose="020F0502020204030204" pitchFamily="34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eciphering the global </a:t>
            </a:r>
            <a:r>
              <a:rPr lang="en-US" i="1" dirty="0">
                <a:solidFill>
                  <a:srgbClr val="000000"/>
                </a:solidFill>
                <a:latin typeface="Calibri-Italic"/>
              </a:rPr>
              <a:t>vs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local s</a:t>
            </a:r>
            <a:r>
              <a:rPr lang="en-US" dirty="0">
                <a:solidFill>
                  <a:srgbClr val="0070C1"/>
                </a:solidFill>
                <a:latin typeface="Calibri" panose="020F050202020403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gnatures in the record 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of the </a:t>
            </a:r>
            <a:r>
              <a:rPr lang="en-US" dirty="0">
                <a:solidFill>
                  <a:srgbClr val="0070C1"/>
                </a:solidFill>
                <a:latin typeface="Calibri" panose="020F0502020204030204" pitchFamily="34" charset="0"/>
              </a:rPr>
              <a:t>U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pper </a:t>
            </a:r>
            <a:r>
              <a:rPr lang="en-US" dirty="0" err="1">
                <a:solidFill>
                  <a:srgbClr val="0070C1"/>
                </a:solidFill>
                <a:latin typeface="Calibri" panose="020F0502020204030204" pitchFamily="34" charset="0"/>
              </a:rPr>
              <a:t>K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ellwasser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event preserved in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Armenia 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F210775-D0EF-4991-B5EF-B88EA95B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49" y="1073599"/>
            <a:ext cx="2405429" cy="180407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13F27E7-8FC7-4715-929D-B461A33816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34" t="23145" r="51448" b="34963"/>
          <a:stretch/>
        </p:blipFill>
        <p:spPr>
          <a:xfrm>
            <a:off x="272598" y="2342726"/>
            <a:ext cx="3586321" cy="267996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CFF7631-00D2-464A-85B0-9ADBFF90B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71" y="3079462"/>
            <a:ext cx="2871477" cy="32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8" descr="ملف:Friedrich-Alexander-Universität Erlangen-Nürnberg logo.svg - ويكيبيديا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ملف:Friedrich-Alexander-Universität Erlangen-Nürnberg logo.svg - ويكيبيديا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ملف:Friedrich-Alexander-Universität Erlangen-Nürnberg logo.svg - ويكيبيديا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9" descr="Flag of Germany - Wikipedia"/>
          <p:cNvSpPr>
            <a:spLocks noChangeAspect="1" noChangeArrowheads="1"/>
          </p:cNvSpPr>
          <p:nvPr/>
        </p:nvSpPr>
        <p:spPr bwMode="auto">
          <a:xfrm>
            <a:off x="61277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Fundação Calouste Gulbenkian | Logopedia | Fandom"/>
          <p:cNvSpPr>
            <a:spLocks noChangeAspect="1" noChangeArrowheads="1"/>
          </p:cNvSpPr>
          <p:nvPr/>
        </p:nvSpPr>
        <p:spPr bwMode="auto">
          <a:xfrm>
            <a:off x="76517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66718" y="2321988"/>
            <a:ext cx="5482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Submitted grant proposal: Awaiting evaluation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9216ACD-2CEC-4DE7-9640-AD6CABB7192D}"/>
              </a:ext>
            </a:extLst>
          </p:cNvPr>
          <p:cNvSpPr txBox="1"/>
          <p:nvPr/>
        </p:nvSpPr>
        <p:spPr>
          <a:xfrm>
            <a:off x="917574" y="2534067"/>
            <a:ext cx="810510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Associated </a:t>
            </a:r>
            <a:r>
              <a:rPr lang="fr-FR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Laboratory</a:t>
            </a:r>
            <a:endParaRPr lang="fr-FR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b="1" i="1" dirty="0" err="1">
                <a:solidFill>
                  <a:srgbClr val="0070C0"/>
                </a:solidFill>
              </a:rPr>
              <a:t>Devonian</a:t>
            </a:r>
            <a:r>
              <a:rPr lang="fr-FR" sz="2400" b="1" i="1" dirty="0">
                <a:solidFill>
                  <a:srgbClr val="0070C0"/>
                </a:solidFill>
              </a:rPr>
              <a:t> mass extinction </a:t>
            </a:r>
            <a:r>
              <a:rPr lang="fr-FR" sz="2400" b="1" i="1" dirty="0" err="1">
                <a:solidFill>
                  <a:srgbClr val="0070C0"/>
                </a:solidFill>
              </a:rPr>
              <a:t>events</a:t>
            </a:r>
            <a:r>
              <a:rPr lang="fr-FR" sz="2400" b="1" i="1" dirty="0">
                <a:solidFill>
                  <a:srgbClr val="0070C0"/>
                </a:solidFill>
              </a:rPr>
              <a:t> and </a:t>
            </a:r>
            <a:r>
              <a:rPr lang="fr-FR" sz="2400" b="1" i="1" dirty="0" err="1">
                <a:solidFill>
                  <a:srgbClr val="0070C0"/>
                </a:solidFill>
              </a:rPr>
              <a:t>trophic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chain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evolution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fr-FR" sz="2400" b="1" i="1" dirty="0">
                <a:solidFill>
                  <a:srgbClr val="0070C0"/>
                </a:solidFill>
              </a:rPr>
              <a:t>in </a:t>
            </a:r>
            <a:r>
              <a:rPr lang="fr-FR" sz="2400" b="1" i="1" dirty="0" err="1">
                <a:solidFill>
                  <a:srgbClr val="0070C0"/>
                </a:solidFill>
              </a:rPr>
              <a:t>response</a:t>
            </a:r>
            <a:r>
              <a:rPr lang="fr-FR" sz="2400" b="1" i="1" dirty="0">
                <a:solidFill>
                  <a:srgbClr val="0070C0"/>
                </a:solidFill>
              </a:rPr>
              <a:t> to </a:t>
            </a:r>
            <a:r>
              <a:rPr lang="fr-FR" sz="2400" b="1" i="1" dirty="0" err="1">
                <a:solidFill>
                  <a:srgbClr val="0070C0"/>
                </a:solidFill>
              </a:rPr>
              <a:t>climate</a:t>
            </a:r>
            <a:r>
              <a:rPr lang="fr-FR" sz="2400" b="1" i="1" dirty="0">
                <a:solidFill>
                  <a:srgbClr val="0070C0"/>
                </a:solidFill>
              </a:rPr>
              <a:t> change (</a:t>
            </a:r>
            <a:r>
              <a:rPr lang="fr-FR" sz="2400" b="1" i="1" dirty="0" err="1">
                <a:solidFill>
                  <a:srgbClr val="0070C0"/>
                </a:solidFill>
              </a:rPr>
              <a:t>DevoTroph</a:t>
            </a:r>
            <a:r>
              <a:rPr lang="fr-FR" sz="2400" b="1" i="1" dirty="0">
                <a:solidFill>
                  <a:srgbClr val="0070C0"/>
                </a:solidFill>
              </a:rPr>
              <a:t>)</a:t>
            </a:r>
            <a:endParaRPr lang="fr-FR" sz="2800" dirty="0"/>
          </a:p>
        </p:txBody>
      </p:sp>
      <p:pic>
        <p:nvPicPr>
          <p:cNvPr id="36" name="Picture 18">
            <a:extLst>
              <a:ext uri="{FF2B5EF4-FFF2-40B4-BE49-F238E27FC236}">
                <a16:creationId xmlns:a16="http://schemas.microsoft.com/office/drawing/2014/main" id="{FCAB7142-D65B-446A-8ADF-373FECE4C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77" y="5029444"/>
            <a:ext cx="1376041" cy="137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Image 6" descr="UNIVERSITE DE LILLE - Clubster NSL">
            <a:extLst>
              <a:ext uri="{FF2B5EF4-FFF2-40B4-BE49-F238E27FC236}">
                <a16:creationId xmlns:a16="http://schemas.microsoft.com/office/drawing/2014/main" id="{10830B9F-F76B-4545-BF9C-2FA90B85D3EC}"/>
              </a:ext>
            </a:extLst>
          </p:cNvPr>
          <p:cNvPicPr/>
          <p:nvPr/>
        </p:nvPicPr>
        <p:blipFill>
          <a:blip r:embed="rId3" cstate="print"/>
          <a:srcRect l="5506" t="35946" r="5912" b="36886"/>
          <a:stretch>
            <a:fillRect/>
          </a:stretch>
        </p:blipFill>
        <p:spPr bwMode="auto">
          <a:xfrm>
            <a:off x="500176" y="4001608"/>
            <a:ext cx="1865128" cy="61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1CF3FCC4-E1F9-4674-8E32-EA6B8F2ED46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4" b="8640"/>
          <a:stretch>
            <a:fillRect/>
          </a:stretch>
        </p:blipFill>
        <p:spPr bwMode="auto">
          <a:xfrm>
            <a:off x="2563890" y="3741026"/>
            <a:ext cx="6457950" cy="304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67DD1989-F4B5-4A69-848E-9A24FA63A62A}"/>
              </a:ext>
            </a:extLst>
          </p:cNvPr>
          <p:cNvCxnSpPr>
            <a:cxnSpLocks/>
          </p:cNvCxnSpPr>
          <p:nvPr/>
        </p:nvCxnSpPr>
        <p:spPr>
          <a:xfrm>
            <a:off x="14400" y="2321988"/>
            <a:ext cx="9144000" cy="0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2D38456D-3018-4A65-9D86-B2142C0256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65" t="12139" r="83676" b="72952"/>
          <a:stretch/>
        </p:blipFill>
        <p:spPr>
          <a:xfrm>
            <a:off x="222620" y="333791"/>
            <a:ext cx="1407629" cy="16715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C7E689-DE52-4FAA-94F5-3FF1815FA491}"/>
              </a:ext>
            </a:extLst>
          </p:cNvPr>
          <p:cNvSpPr/>
          <p:nvPr/>
        </p:nvSpPr>
        <p:spPr>
          <a:xfrm>
            <a:off x="1789062" y="101680"/>
            <a:ext cx="7141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1"/>
                </a:solidFill>
                <a:latin typeface="Calibri" panose="020F0502020204030204" pitchFamily="34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eciphering the global </a:t>
            </a:r>
            <a:r>
              <a:rPr lang="en-US" i="1" dirty="0">
                <a:solidFill>
                  <a:srgbClr val="000000"/>
                </a:solidFill>
                <a:latin typeface="Calibri-Italic"/>
              </a:rPr>
              <a:t>vs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local s</a:t>
            </a:r>
            <a:r>
              <a:rPr lang="en-US" dirty="0">
                <a:solidFill>
                  <a:srgbClr val="0070C1"/>
                </a:solidFill>
                <a:latin typeface="Calibri" panose="020F050202020403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gnatures in the record 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of the </a:t>
            </a:r>
            <a:r>
              <a:rPr lang="en-US" dirty="0">
                <a:solidFill>
                  <a:srgbClr val="0070C1"/>
                </a:solidFill>
                <a:latin typeface="Calibri" panose="020F0502020204030204" pitchFamily="34" charset="0"/>
              </a:rPr>
              <a:t>U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pper </a:t>
            </a:r>
            <a:r>
              <a:rPr lang="en-US" dirty="0" err="1">
                <a:solidFill>
                  <a:srgbClr val="0070C1"/>
                </a:solidFill>
                <a:latin typeface="Calibri" panose="020F0502020204030204" pitchFamily="34" charset="0"/>
              </a:rPr>
              <a:t>K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ellwasser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event preserved in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Armenia 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F210775-D0EF-4991-B5EF-B88EA95B6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358" y="697081"/>
            <a:ext cx="2130866" cy="15981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13F27E7-8FC7-4715-929D-B461A33816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034" t="23145" r="51448" b="34963"/>
          <a:stretch/>
        </p:blipFill>
        <p:spPr>
          <a:xfrm>
            <a:off x="1854299" y="702891"/>
            <a:ext cx="2130866" cy="159234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CFF7631-00D2-464A-85B0-9ADBFF90B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94" y="207882"/>
            <a:ext cx="1857413" cy="211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0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5B393F-D16A-4244-9977-FED7EA1C8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04" y="2001920"/>
            <a:ext cx="2664214" cy="26642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26C8D0-E265-49D6-9265-5B48008775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75" t="34002" r="23724" b="15133"/>
          <a:stretch/>
        </p:blipFill>
        <p:spPr>
          <a:xfrm>
            <a:off x="416859" y="226330"/>
            <a:ext cx="2684650" cy="1505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7570F-58A7-410D-8AA0-F241C48E8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7" t="14703" r="42592" b="53648"/>
          <a:stretch/>
        </p:blipFill>
        <p:spPr bwMode="auto">
          <a:xfrm>
            <a:off x="2312894" y="0"/>
            <a:ext cx="479332" cy="51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37">
            <a:extLst>
              <a:ext uri="{FF2B5EF4-FFF2-40B4-BE49-F238E27FC236}">
                <a16:creationId xmlns:a16="http://schemas.microsoft.com/office/drawing/2014/main" id="{15D1E769-849A-4802-85A3-01F87C6193A6}"/>
              </a:ext>
            </a:extLst>
          </p:cNvPr>
          <p:cNvGrpSpPr/>
          <p:nvPr/>
        </p:nvGrpSpPr>
        <p:grpSpPr>
          <a:xfrm>
            <a:off x="3836647" y="322658"/>
            <a:ext cx="4664514" cy="1409018"/>
            <a:chOff x="696796" y="3599168"/>
            <a:chExt cx="8330246" cy="2516331"/>
          </a:xfrm>
        </p:grpSpPr>
        <p:pic>
          <p:nvPicPr>
            <p:cNvPr id="8" name="Image 6" descr="UNIVERSITE DE LILLE - Clubster NSL">
              <a:extLst>
                <a:ext uri="{FF2B5EF4-FFF2-40B4-BE49-F238E27FC236}">
                  <a16:creationId xmlns:a16="http://schemas.microsoft.com/office/drawing/2014/main" id="{FE83594F-7240-411F-8082-629E23FE4226}"/>
                </a:ext>
              </a:extLst>
            </p:cNvPr>
            <p:cNvPicPr/>
            <p:nvPr/>
          </p:nvPicPr>
          <p:blipFill>
            <a:blip r:embed="rId5" cstate="print"/>
            <a:srcRect l="5506" t="35946" r="5912" b="36886"/>
            <a:stretch>
              <a:fillRect/>
            </a:stretch>
          </p:blipFill>
          <p:spPr bwMode="auto">
            <a:xfrm>
              <a:off x="696796" y="3599168"/>
              <a:ext cx="2235008" cy="738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2662BFF4-FADA-44A2-8AFD-1615DFA09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5458" y="3599168"/>
              <a:ext cx="1715581" cy="1225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1A76000F-9F8D-48BE-A6EA-58C4D110A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110" y="4441445"/>
              <a:ext cx="1210576" cy="1210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1">
              <a:extLst>
                <a:ext uri="{FF2B5EF4-FFF2-40B4-BE49-F238E27FC236}">
                  <a16:creationId xmlns:a16="http://schemas.microsoft.com/office/drawing/2014/main" id="{169B2A90-CE6D-4417-ADD1-618F8C06A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833" y="5018414"/>
              <a:ext cx="1604408" cy="1097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DDBE01E1-AEB4-4081-93DC-49B6C47A9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5013" y="3599168"/>
              <a:ext cx="3242029" cy="660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5" descr="Friedrich-Alexander University Erlangen-Nuremberg ...">
              <a:extLst>
                <a:ext uri="{FF2B5EF4-FFF2-40B4-BE49-F238E27FC236}">
                  <a16:creationId xmlns:a16="http://schemas.microsoft.com/office/drawing/2014/main" id="{36FD3D61-013B-43BA-9017-9956F8AA81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828" y="4409546"/>
              <a:ext cx="2276606" cy="1056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C4B9C3C3-6228-4710-B092-6AA7B4A069B7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64" y="1771012"/>
            <a:ext cx="5772150" cy="45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8BBC54A-8B1D-4845-8AD2-F0DA807B150E}"/>
              </a:ext>
            </a:extLst>
          </p:cNvPr>
          <p:cNvSpPr txBox="1"/>
          <p:nvPr/>
        </p:nvSpPr>
        <p:spPr>
          <a:xfrm>
            <a:off x="2312894" y="6310523"/>
            <a:ext cx="6887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F</a:t>
            </a:r>
            <a:r>
              <a:rPr lang="fr-FR" sz="2800" b="1" dirty="0" err="1">
                <a:solidFill>
                  <a:srgbClr val="0070C0"/>
                </a:solidFill>
              </a:rPr>
              <a:t>ostering</a:t>
            </a:r>
            <a:r>
              <a:rPr lang="fr-FR" sz="2800" b="1" dirty="0"/>
              <a:t> </a:t>
            </a:r>
            <a:r>
              <a:rPr lang="fr-FR" sz="2800" b="1" dirty="0" err="1"/>
              <a:t>E</a:t>
            </a:r>
            <a:r>
              <a:rPr lang="fr-FR" sz="2800" b="1" dirty="0" err="1">
                <a:solidFill>
                  <a:srgbClr val="0070C0"/>
                </a:solidFill>
              </a:rPr>
              <a:t>arth</a:t>
            </a:r>
            <a:r>
              <a:rPr lang="fr-FR" sz="2800" b="1" dirty="0"/>
              <a:t> S</a:t>
            </a:r>
            <a:r>
              <a:rPr lang="fr-FR" sz="2800" b="1" dirty="0">
                <a:solidFill>
                  <a:srgbClr val="0070C0"/>
                </a:solidFill>
              </a:rPr>
              <a:t>ystem</a:t>
            </a:r>
            <a:r>
              <a:rPr lang="fr-FR" sz="2800" b="1" dirty="0"/>
              <a:t> S</a:t>
            </a:r>
            <a:r>
              <a:rPr lang="fr-FR" sz="2800" b="1" dirty="0">
                <a:solidFill>
                  <a:srgbClr val="0070C0"/>
                </a:solidFill>
              </a:rPr>
              <a:t>cience</a:t>
            </a:r>
            <a:r>
              <a:rPr lang="fr-FR" sz="2800" b="1" dirty="0"/>
              <a:t> I</a:t>
            </a:r>
            <a:r>
              <a:rPr lang="fr-FR" sz="2800" b="1" dirty="0">
                <a:solidFill>
                  <a:srgbClr val="0070C0"/>
                </a:solidFill>
              </a:rPr>
              <a:t>n</a:t>
            </a:r>
            <a:r>
              <a:rPr lang="fr-FR" sz="2800" b="1" dirty="0"/>
              <a:t> A</a:t>
            </a:r>
            <a:r>
              <a:rPr lang="fr-FR" sz="2800" b="1" dirty="0">
                <a:solidFill>
                  <a:srgbClr val="0070C0"/>
                </a:solidFill>
              </a:rPr>
              <a:t>rmenia</a:t>
            </a:r>
            <a:r>
              <a:rPr lang="fr-FR" sz="2800" b="1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60A0BB-8C83-4301-97DB-897F37617CBC}"/>
              </a:ext>
            </a:extLst>
          </p:cNvPr>
          <p:cNvSpPr/>
          <p:nvPr/>
        </p:nvSpPr>
        <p:spPr>
          <a:xfrm>
            <a:off x="4568707" y="48560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Conduct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multidisciplinary research activities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on critical Late Devonian intervals of mass extinction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events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in Armenia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6496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31268" y="-109595"/>
            <a:ext cx="56819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1">
                    <a:lumMod val="50000"/>
                  </a:schemeClr>
                </a:solidFill>
              </a:rPr>
              <a:t>Thank you for your attention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223684" y="567812"/>
            <a:ext cx="79203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chemeClr val="accent1">
                    <a:lumMod val="50000"/>
                  </a:schemeClr>
                </a:solidFill>
              </a:rPr>
              <a:t>Omegops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</a:rPr>
              <a:t>armeniensis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 sp.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</a:rPr>
              <a:t>nov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dirty="0" err="1"/>
              <a:t>Crônier</a:t>
            </a:r>
            <a:r>
              <a:rPr lang="en-US" sz="2400" dirty="0"/>
              <a:t> et al. in press</a:t>
            </a:r>
          </a:p>
          <a:p>
            <a:pPr algn="ctr"/>
            <a:r>
              <a:rPr lang="en-US" sz="2000" dirty="0"/>
              <a:t>A newly discovered trilobite species from the Ararat region, named in honor of Armenia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250930C-5D46-4BE5-963B-A47417692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17828" r="10588" b="24890"/>
          <a:stretch/>
        </p:blipFill>
        <p:spPr>
          <a:xfrm>
            <a:off x="0" y="2629240"/>
            <a:ext cx="4948518" cy="2474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5961"/>
          <a:stretch/>
        </p:blipFill>
        <p:spPr>
          <a:xfrm>
            <a:off x="4909676" y="2137771"/>
            <a:ext cx="4234324" cy="373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44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7" b="30068"/>
          <a:stretch>
            <a:fillRect/>
          </a:stretch>
        </p:blipFill>
        <p:spPr>
          <a:xfrm>
            <a:off x="7347585" y="1741853"/>
            <a:ext cx="1703196" cy="1220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7" b="6717"/>
          <a:stretch>
            <a:fillRect/>
          </a:stretch>
        </p:blipFill>
        <p:spPr>
          <a:xfrm>
            <a:off x="7347585" y="3047999"/>
            <a:ext cx="1703196" cy="1481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9"/>
          <a:stretch>
            <a:fillRect/>
          </a:stretch>
        </p:blipFill>
        <p:spPr>
          <a:xfrm>
            <a:off x="1676400" y="5066030"/>
            <a:ext cx="1557020" cy="16751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575" y="87326"/>
            <a:ext cx="25501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Members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575" y="603963"/>
            <a:ext cx="6172200" cy="536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500"/>
              </a:spcAft>
            </a:pPr>
            <a:r>
              <a:rPr lang="en-US" sz="1400" b="1" dirty="0" err="1">
                <a:solidFill>
                  <a:srgbClr val="0070C0"/>
                </a:solidFill>
              </a:rPr>
              <a:t>Vahram</a:t>
            </a:r>
            <a:r>
              <a:rPr lang="en-US" sz="1400" b="1" dirty="0">
                <a:solidFill>
                  <a:srgbClr val="0070C0"/>
                </a:solidFill>
              </a:rPr>
              <a:t> </a:t>
            </a:r>
            <a:r>
              <a:rPr lang="en-US" sz="1400" b="1" dirty="0" err="1">
                <a:solidFill>
                  <a:srgbClr val="0070C0"/>
                </a:solidFill>
              </a:rPr>
              <a:t>Serobyan</a:t>
            </a:r>
            <a:r>
              <a:rPr lang="en-US" sz="1400" b="1" dirty="0">
                <a:solidFill>
                  <a:srgbClr val="0070C0"/>
                </a:solidFill>
              </a:rPr>
              <a:t>             </a:t>
            </a:r>
            <a:r>
              <a:rPr lang="en-US" sz="1400" dirty="0">
                <a:solidFill>
                  <a:srgbClr val="0070C0"/>
                </a:solidFill>
              </a:rPr>
              <a:t>                 </a:t>
            </a:r>
            <a:r>
              <a:rPr lang="en-US" sz="1400" b="1" dirty="0">
                <a:solidFill>
                  <a:srgbClr val="0070C0"/>
                </a:solidFill>
              </a:rPr>
              <a:t>Double PhD degree IGS-U </a:t>
            </a:r>
            <a:r>
              <a:rPr lang="en-US" sz="1400" b="1" dirty="0" err="1">
                <a:solidFill>
                  <a:srgbClr val="0070C0"/>
                </a:solidFill>
              </a:rPr>
              <a:t>Lile</a:t>
            </a:r>
            <a:endParaRPr lang="en-US" sz="1400" b="1" dirty="0">
              <a:solidFill>
                <a:srgbClr val="0070C0"/>
              </a:solidFill>
            </a:endParaRPr>
          </a:p>
          <a:p>
            <a:pPr defTabSz="914400">
              <a:spcAft>
                <a:spcPts val="500"/>
              </a:spcAft>
            </a:pPr>
            <a:r>
              <a:rPr lang="en-US" sz="1400" b="1" dirty="0">
                <a:solidFill>
                  <a:srgbClr val="0070C0"/>
                </a:solidFill>
              </a:rPr>
              <a:t>(Head of the lab)</a:t>
            </a:r>
          </a:p>
          <a:p>
            <a:pPr defTabSz="914400">
              <a:spcAft>
                <a:spcPts val="500"/>
              </a:spcAft>
            </a:pPr>
            <a:r>
              <a:rPr lang="en-US" sz="1400" b="1" dirty="0">
                <a:solidFill>
                  <a:prstClr val="black"/>
                </a:solidFill>
              </a:rPr>
              <a:t>Tamara </a:t>
            </a:r>
            <a:r>
              <a:rPr lang="en-US" sz="1400" b="1" dirty="0" err="1">
                <a:solidFill>
                  <a:prstClr val="black"/>
                </a:solidFill>
              </a:rPr>
              <a:t>Hambardzumyan</a:t>
            </a:r>
            <a:r>
              <a:rPr lang="en-US" sz="1400" b="1" dirty="0">
                <a:solidFill>
                  <a:prstClr val="black"/>
                </a:solidFill>
              </a:rPr>
              <a:t>                 </a:t>
            </a:r>
            <a:r>
              <a:rPr lang="en-US" sz="1400" dirty="0">
                <a:solidFill>
                  <a:prstClr val="black"/>
                </a:solidFill>
              </a:rPr>
              <a:t>1st year PhD student in IGS</a:t>
            </a:r>
          </a:p>
          <a:p>
            <a:pPr defTabSz="914400">
              <a:spcAft>
                <a:spcPts val="500"/>
              </a:spcAft>
            </a:pPr>
            <a:r>
              <a:rPr lang="en-US" sz="1400" dirty="0">
                <a:solidFill>
                  <a:prstClr val="black"/>
                </a:solidFill>
              </a:rPr>
              <a:t>(Miospores) </a:t>
            </a:r>
          </a:p>
          <a:p>
            <a:pPr defTabSz="914400">
              <a:spcAft>
                <a:spcPts val="500"/>
              </a:spcAft>
            </a:pPr>
            <a:r>
              <a:rPr lang="en-US" sz="1400" b="1" dirty="0" err="1">
                <a:solidFill>
                  <a:prstClr val="black"/>
                </a:solidFill>
              </a:rPr>
              <a:t>Meline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Tsatryan</a:t>
            </a:r>
            <a:r>
              <a:rPr lang="en-US" sz="1400" b="1" dirty="0">
                <a:solidFill>
                  <a:prstClr val="black"/>
                </a:solidFill>
              </a:rPr>
              <a:t>                                 </a:t>
            </a:r>
            <a:r>
              <a:rPr lang="en-US" sz="1400" dirty="0">
                <a:solidFill>
                  <a:prstClr val="black"/>
                </a:solidFill>
              </a:rPr>
              <a:t>2nd year MSc Biology, YSU</a:t>
            </a:r>
          </a:p>
          <a:p>
            <a:pPr defTabSz="914400">
              <a:spcAft>
                <a:spcPts val="500"/>
              </a:spcAft>
            </a:pPr>
            <a:r>
              <a:rPr lang="en-US" sz="1400" dirty="0">
                <a:solidFill>
                  <a:prstClr val="black"/>
                </a:solidFill>
              </a:rPr>
              <a:t>(</a:t>
            </a:r>
            <a:r>
              <a:rPr lang="en-US" sz="1400" dirty="0" err="1">
                <a:solidFill>
                  <a:prstClr val="black"/>
                </a:solidFill>
              </a:rPr>
              <a:t>Conodonts</a:t>
            </a:r>
            <a:r>
              <a:rPr lang="en-US" sz="1400" dirty="0">
                <a:solidFill>
                  <a:prstClr val="black"/>
                </a:solidFill>
              </a:rPr>
              <a:t> at F-F and D-C)</a:t>
            </a:r>
          </a:p>
          <a:p>
            <a:pPr defTabSz="914400">
              <a:spcAft>
                <a:spcPts val="500"/>
              </a:spcAft>
            </a:pPr>
            <a:r>
              <a:rPr lang="en-US" sz="1400" b="1" dirty="0" err="1">
                <a:solidFill>
                  <a:prstClr val="black"/>
                </a:solidFill>
              </a:rPr>
              <a:t>Lusine</a:t>
            </a:r>
            <a:r>
              <a:rPr lang="en-US" sz="1400" b="1" dirty="0">
                <a:solidFill>
                  <a:prstClr val="black"/>
                </a:solidFill>
              </a:rPr>
              <a:t> Harutyunyan                          </a:t>
            </a:r>
            <a:r>
              <a:rPr lang="en-US" sz="1400" dirty="0">
                <a:solidFill>
                  <a:prstClr val="black"/>
                </a:solidFill>
              </a:rPr>
              <a:t>2nd year MSc Biology, YSU</a:t>
            </a:r>
          </a:p>
          <a:p>
            <a:pPr defTabSz="914400">
              <a:spcAft>
                <a:spcPts val="500"/>
              </a:spcAft>
            </a:pPr>
            <a:r>
              <a:rPr lang="en-US" sz="1400" dirty="0">
                <a:solidFill>
                  <a:prstClr val="black"/>
                </a:solidFill>
              </a:rPr>
              <a:t>(Radiolarians)</a:t>
            </a:r>
          </a:p>
          <a:p>
            <a:pPr defTabSz="914400">
              <a:spcAft>
                <a:spcPts val="500"/>
              </a:spcAft>
            </a:pPr>
            <a:r>
              <a:rPr lang="en-US" sz="1400" b="1" dirty="0">
                <a:solidFill>
                  <a:prstClr val="black"/>
                </a:solidFill>
              </a:rPr>
              <a:t>Meri </a:t>
            </a:r>
            <a:r>
              <a:rPr lang="en-US" sz="1400" b="1" dirty="0" err="1">
                <a:solidFill>
                  <a:prstClr val="black"/>
                </a:solidFill>
              </a:rPr>
              <a:t>Yeghiazaryan</a:t>
            </a:r>
            <a:r>
              <a:rPr lang="en-US" sz="1400" b="1" dirty="0">
                <a:solidFill>
                  <a:prstClr val="black"/>
                </a:solidFill>
              </a:rPr>
              <a:t>                             </a:t>
            </a:r>
            <a:r>
              <a:rPr lang="en-US" sz="1400" dirty="0">
                <a:solidFill>
                  <a:prstClr val="black"/>
                </a:solidFill>
                <a:sym typeface="+mn-ea"/>
              </a:rPr>
              <a:t>1st year PhD student in IGS</a:t>
            </a:r>
            <a:endParaRPr lang="en-US" sz="1400" dirty="0">
              <a:solidFill>
                <a:prstClr val="black"/>
              </a:solidFill>
            </a:endParaRPr>
          </a:p>
          <a:p>
            <a:pPr defTabSz="914400">
              <a:spcAft>
                <a:spcPts val="500"/>
              </a:spcAft>
            </a:pPr>
            <a:r>
              <a:rPr lang="en-US" sz="1400" dirty="0">
                <a:solidFill>
                  <a:prstClr val="black"/>
                </a:solidFill>
              </a:rPr>
              <a:t>(</a:t>
            </a:r>
            <a:r>
              <a:rPr lang="en-US" sz="1400" dirty="0" err="1">
                <a:solidFill>
                  <a:prstClr val="black"/>
                </a:solidFill>
              </a:rPr>
              <a:t>Acritarchs</a:t>
            </a:r>
            <a:r>
              <a:rPr lang="en-US" sz="1400" dirty="0">
                <a:solidFill>
                  <a:prstClr val="black"/>
                </a:solidFill>
              </a:rPr>
              <a:t> and </a:t>
            </a:r>
            <a:r>
              <a:rPr lang="en-US" sz="1400" dirty="0" err="1">
                <a:solidFill>
                  <a:prstClr val="black"/>
                </a:solidFill>
              </a:rPr>
              <a:t>Prasinophytes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  <a:p>
            <a:pPr defTabSz="914400">
              <a:spcAft>
                <a:spcPts val="500"/>
              </a:spcAft>
            </a:pPr>
            <a:r>
              <a:rPr lang="en-US" sz="1400" b="1" dirty="0" err="1">
                <a:solidFill>
                  <a:prstClr val="black"/>
                </a:solidFill>
              </a:rPr>
              <a:t>Gayane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Kirakosyan</a:t>
            </a:r>
            <a:r>
              <a:rPr lang="en-US" sz="1400" dirty="0">
                <a:solidFill>
                  <a:prstClr val="black"/>
                </a:solidFill>
              </a:rPr>
              <a:t>                            </a:t>
            </a:r>
            <a:r>
              <a:rPr lang="en-US" sz="1400" dirty="0">
                <a:solidFill>
                  <a:prstClr val="black"/>
                </a:solidFill>
                <a:sym typeface="+mn-ea"/>
              </a:rPr>
              <a:t>1st year PhD student in IGS</a:t>
            </a:r>
            <a:endParaRPr lang="en-US" sz="1400" dirty="0">
              <a:solidFill>
                <a:prstClr val="black"/>
              </a:solidFill>
            </a:endParaRPr>
          </a:p>
          <a:p>
            <a:pPr defTabSz="914400">
              <a:spcAft>
                <a:spcPts val="500"/>
              </a:spcAft>
            </a:pPr>
            <a:r>
              <a:rPr lang="en-US" sz="1400" dirty="0">
                <a:solidFill>
                  <a:prstClr val="black"/>
                </a:solidFill>
              </a:rPr>
              <a:t>(Foraminifera Upper Cretaceous)</a:t>
            </a:r>
          </a:p>
          <a:p>
            <a:pPr defTabSz="914400">
              <a:spcAft>
                <a:spcPts val="500"/>
              </a:spcAft>
            </a:pPr>
            <a:r>
              <a:rPr lang="en-US" sz="1400" b="1" dirty="0" err="1">
                <a:solidFill>
                  <a:prstClr val="black"/>
                </a:solidFill>
              </a:rPr>
              <a:t>Vitalina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Lokteva</a:t>
            </a:r>
            <a:r>
              <a:rPr lang="en-US" sz="1400" b="1" dirty="0">
                <a:solidFill>
                  <a:prstClr val="black"/>
                </a:solidFill>
              </a:rPr>
              <a:t>                                 </a:t>
            </a:r>
            <a:r>
              <a:rPr lang="en-US" sz="1400" dirty="0">
                <a:solidFill>
                  <a:prstClr val="black"/>
                </a:solidFill>
              </a:rPr>
              <a:t>2nd year MSc of Tomsk S. U.</a:t>
            </a:r>
          </a:p>
          <a:p>
            <a:pPr defTabSz="914400">
              <a:spcAft>
                <a:spcPts val="500"/>
              </a:spcAft>
            </a:pPr>
            <a:r>
              <a:rPr lang="en-US" sz="1400" dirty="0">
                <a:solidFill>
                  <a:prstClr val="black"/>
                </a:solidFill>
              </a:rPr>
              <a:t>(AI-assisted palynology)</a:t>
            </a:r>
          </a:p>
          <a:p>
            <a:pPr defTabSz="914400">
              <a:spcAft>
                <a:spcPts val="500"/>
              </a:spcAft>
            </a:pPr>
            <a:r>
              <a:rPr lang="en-US" sz="1400" b="1" dirty="0">
                <a:solidFill>
                  <a:prstClr val="black"/>
                </a:solidFill>
              </a:rPr>
              <a:t>Anna Gasparyan                                </a:t>
            </a:r>
            <a:r>
              <a:rPr lang="en-US" sz="1400" dirty="0">
                <a:solidFill>
                  <a:prstClr val="black"/>
                </a:solidFill>
              </a:rPr>
              <a:t>MSc of Biology</a:t>
            </a:r>
          </a:p>
          <a:p>
            <a:pPr defTabSz="914400">
              <a:spcAft>
                <a:spcPts val="500"/>
              </a:spcAft>
            </a:pPr>
            <a:r>
              <a:rPr lang="en-US" sz="1400" dirty="0">
                <a:solidFill>
                  <a:prstClr val="black"/>
                </a:solidFill>
              </a:rPr>
              <a:t>(Fishes at G-F and F-F) </a:t>
            </a:r>
          </a:p>
          <a:p>
            <a:pPr defTabSz="914400">
              <a:spcAft>
                <a:spcPts val="500"/>
              </a:spcAft>
            </a:pPr>
            <a:endParaRPr lang="en-US" sz="1400" dirty="0">
              <a:solidFill>
                <a:prstClr val="black"/>
              </a:solidFill>
            </a:endParaRPr>
          </a:p>
          <a:p>
            <a:pPr defTabSz="914400">
              <a:spcAft>
                <a:spcPts val="500"/>
              </a:spcAft>
            </a:pPr>
            <a:r>
              <a:rPr lang="en-US" sz="1400" b="1" dirty="0" err="1">
                <a:solidFill>
                  <a:prstClr val="black"/>
                </a:solidFill>
              </a:rPr>
              <a:t>Nune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Avagyan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</a:p>
          <a:p>
            <a:pPr defTabSz="914400"/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6753" y="5396115"/>
            <a:ext cx="1894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4F81BD"/>
                </a:solidFill>
              </a:rPr>
              <a:t>Long lasting experience on laboratory techniques of fossil preparations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8" r="15896" b="22024"/>
          <a:stretch>
            <a:fillRect/>
          </a:stretch>
        </p:blipFill>
        <p:spPr>
          <a:xfrm>
            <a:off x="7333504" y="4648200"/>
            <a:ext cx="1709501" cy="1347684"/>
          </a:xfrm>
          <a:prstGeom prst="rect">
            <a:avLst/>
          </a:prstGeom>
        </p:spPr>
      </p:pic>
      <p:sp>
        <p:nvSpPr>
          <p:cNvPr id="11" name="AutoShape 2" descr="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9" b="21668"/>
          <a:stretch>
            <a:fillRect/>
          </a:stretch>
        </p:blipFill>
        <p:spPr>
          <a:xfrm>
            <a:off x="5560332" y="1932764"/>
            <a:ext cx="1572208" cy="1383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" t="12726" r="3223"/>
          <a:stretch>
            <a:fillRect/>
          </a:stretch>
        </p:blipFill>
        <p:spPr>
          <a:xfrm>
            <a:off x="5445496" y="5170472"/>
            <a:ext cx="1787154" cy="1570688"/>
          </a:xfrm>
          <a:prstGeom prst="rect">
            <a:avLst/>
          </a:prstGeom>
        </p:spPr>
      </p:pic>
      <p:cxnSp>
        <p:nvCxnSpPr>
          <p:cNvPr id="1026" name="Elbow Connector 1025"/>
          <p:cNvCxnSpPr/>
          <p:nvPr/>
        </p:nvCxnSpPr>
        <p:spPr>
          <a:xfrm flipV="1">
            <a:off x="4648200" y="1815678"/>
            <a:ext cx="2641297" cy="79232"/>
          </a:xfrm>
          <a:prstGeom prst="bentConnector3">
            <a:avLst>
              <a:gd name="adj1" fmla="val 2915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Arrow Connector 1037"/>
          <p:cNvCxnSpPr/>
          <p:nvPr/>
        </p:nvCxnSpPr>
        <p:spPr>
          <a:xfrm>
            <a:off x="4572002" y="2438400"/>
            <a:ext cx="8737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Elbow Connector 1039"/>
          <p:cNvCxnSpPr/>
          <p:nvPr/>
        </p:nvCxnSpPr>
        <p:spPr>
          <a:xfrm>
            <a:off x="4876800" y="2971800"/>
            <a:ext cx="2355850" cy="457200"/>
          </a:xfrm>
          <a:prstGeom prst="bentConnector3">
            <a:avLst>
              <a:gd name="adj1" fmla="val 2267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Arrow Connector 1042"/>
          <p:cNvCxnSpPr/>
          <p:nvPr/>
        </p:nvCxnSpPr>
        <p:spPr>
          <a:xfrm>
            <a:off x="4876800" y="3581400"/>
            <a:ext cx="5689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Elbow Connector 1044"/>
          <p:cNvCxnSpPr/>
          <p:nvPr/>
        </p:nvCxnSpPr>
        <p:spPr>
          <a:xfrm>
            <a:off x="4724400" y="4114800"/>
            <a:ext cx="2508250" cy="914400"/>
          </a:xfrm>
          <a:prstGeom prst="bentConnector3">
            <a:avLst>
              <a:gd name="adj1" fmla="val 2250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Elbow Connector 1048"/>
          <p:cNvCxnSpPr/>
          <p:nvPr/>
        </p:nvCxnSpPr>
        <p:spPr>
          <a:xfrm>
            <a:off x="3886200" y="4648200"/>
            <a:ext cx="1371600" cy="649605"/>
          </a:xfrm>
          <a:prstGeom prst="bentConnector3">
            <a:avLst>
              <a:gd name="adj1" fmla="val 5004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3" name="Straight Arrow Connector 1052"/>
          <p:cNvCxnSpPr/>
          <p:nvPr/>
        </p:nvCxnSpPr>
        <p:spPr>
          <a:xfrm>
            <a:off x="914400" y="60960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Straight Connector 1054"/>
          <p:cNvCxnSpPr/>
          <p:nvPr/>
        </p:nvCxnSpPr>
        <p:spPr>
          <a:xfrm flipV="1">
            <a:off x="914400" y="5638800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6" name="Picture 105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3" t="46484" r="12512" b="5850"/>
          <a:stretch>
            <a:fillRect/>
          </a:stretch>
        </p:blipFill>
        <p:spPr>
          <a:xfrm>
            <a:off x="5502401" y="3495869"/>
            <a:ext cx="1688070" cy="1477133"/>
          </a:xfrm>
          <a:prstGeom prst="rect">
            <a:avLst/>
          </a:prstGeom>
        </p:spPr>
      </p:pic>
      <p:pic>
        <p:nvPicPr>
          <p:cNvPr id="1057" name="Picture 105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 t="47297" r="57864" b="18048"/>
          <a:stretch>
            <a:fillRect/>
          </a:stretch>
        </p:blipFill>
        <p:spPr>
          <a:xfrm>
            <a:off x="5591284" y="48208"/>
            <a:ext cx="1650697" cy="1480141"/>
          </a:xfrm>
          <a:prstGeom prst="rect">
            <a:avLst/>
          </a:prstGeom>
        </p:spPr>
      </p:pic>
      <p:pic>
        <p:nvPicPr>
          <p:cNvPr id="2" name="Picture 1" descr="photo_5438465625635814428_y"/>
          <p:cNvPicPr>
            <a:picLocks noChangeAspect="1"/>
          </p:cNvPicPr>
          <p:nvPr/>
        </p:nvPicPr>
        <p:blipFill>
          <a:blip r:embed="rId10"/>
          <a:srcRect t="31111" r="8935" b="32573"/>
          <a:stretch>
            <a:fillRect/>
          </a:stretch>
        </p:blipFill>
        <p:spPr>
          <a:xfrm>
            <a:off x="7412481" y="266133"/>
            <a:ext cx="1638300" cy="14198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344939" y="5962188"/>
            <a:ext cx="1765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4F81BD"/>
                </a:solidFill>
              </a:rPr>
              <a:t>Average age of team members</a:t>
            </a:r>
          </a:p>
          <a:p>
            <a:pPr algn="ctr" defTabSz="914400"/>
            <a:r>
              <a:rPr lang="en-US" b="1" dirty="0">
                <a:solidFill>
                  <a:srgbClr val="4F81BD"/>
                </a:solidFill>
              </a:rPr>
              <a:t>28.3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008882" y="762000"/>
            <a:ext cx="4013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>
            <a:off x="4876800" y="1283222"/>
            <a:ext cx="2535681" cy="390593"/>
          </a:xfrm>
          <a:prstGeom prst="bentConnector3">
            <a:avLst>
              <a:gd name="adj1" fmla="val 2277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/>
          <p:cNvCxnSpPr/>
          <p:nvPr/>
        </p:nvCxnSpPr>
        <p:spPr>
          <a:xfrm>
            <a:off x="3309620" y="6096000"/>
            <a:ext cx="4241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4AD2EB-4396-4383-B304-25493327B1F9}"/>
              </a:ext>
            </a:extLst>
          </p:cNvPr>
          <p:cNvSpPr/>
          <p:nvPr/>
        </p:nvSpPr>
        <p:spPr>
          <a:xfrm>
            <a:off x="5593827" y="60334"/>
            <a:ext cx="1648154" cy="15055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647E07-DEA8-489A-8699-17252F77D7F4}"/>
              </a:ext>
            </a:extLst>
          </p:cNvPr>
          <p:cNvSpPr/>
          <p:nvPr/>
        </p:nvSpPr>
        <p:spPr>
          <a:xfrm>
            <a:off x="1672218" y="5034433"/>
            <a:ext cx="1583680" cy="17047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3A90B9-C0C2-43E7-8135-E390520AFFB7}"/>
              </a:ext>
            </a:extLst>
          </p:cNvPr>
          <p:cNvSpPr/>
          <p:nvPr/>
        </p:nvSpPr>
        <p:spPr>
          <a:xfrm>
            <a:off x="7364176" y="3081494"/>
            <a:ext cx="1648154" cy="14770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59EE06-5D52-4B44-B8F9-1A63C8E9691D}"/>
              </a:ext>
            </a:extLst>
          </p:cNvPr>
          <p:cNvSpPr/>
          <p:nvPr/>
        </p:nvSpPr>
        <p:spPr>
          <a:xfrm>
            <a:off x="7413340" y="299312"/>
            <a:ext cx="1648154" cy="13866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BB0F16-2F72-426C-982B-099EA2989E2C}"/>
              </a:ext>
            </a:extLst>
          </p:cNvPr>
          <p:cNvSpPr/>
          <p:nvPr/>
        </p:nvSpPr>
        <p:spPr>
          <a:xfrm>
            <a:off x="5450860" y="5170797"/>
            <a:ext cx="1781790" cy="15684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42C053-1E71-4A9A-9A20-6FC6FD84B9DC}"/>
              </a:ext>
            </a:extLst>
          </p:cNvPr>
          <p:cNvSpPr/>
          <p:nvPr/>
        </p:nvSpPr>
        <p:spPr>
          <a:xfrm>
            <a:off x="7333503" y="4648201"/>
            <a:ext cx="1709501" cy="13462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5B6972-9108-41E8-B0C8-873E498E5B35}"/>
              </a:ext>
            </a:extLst>
          </p:cNvPr>
          <p:cNvSpPr/>
          <p:nvPr/>
        </p:nvSpPr>
        <p:spPr>
          <a:xfrm>
            <a:off x="7344939" y="1757731"/>
            <a:ext cx="1705842" cy="12006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146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888C178-CDCD-4094-85C4-F6613CC5543C}"/>
              </a:ext>
            </a:extLst>
          </p:cNvPr>
          <p:cNvSpPr txBox="1"/>
          <p:nvPr/>
        </p:nvSpPr>
        <p:spPr>
          <a:xfrm>
            <a:off x="2828868" y="48617"/>
            <a:ext cx="7405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change and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rapid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biodiversity</a:t>
            </a:r>
            <a:endParaRPr lang="fr-FR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F707087-A457-4430-BA85-5811DB4CBF9A}"/>
              </a:ext>
            </a:extLst>
          </p:cNvPr>
          <p:cNvSpPr txBox="1"/>
          <p:nvPr/>
        </p:nvSpPr>
        <p:spPr>
          <a:xfrm>
            <a:off x="1614554" y="5840551"/>
            <a:ext cx="7831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"Big Five"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extinctions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resulted in a substantial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of biodiversity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had a profound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planet's ecosystems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terrain, extérieur, mammifère, sableux&#10;&#10;Description générée automatiquement">
            <a:extLst>
              <a:ext uri="{FF2B5EF4-FFF2-40B4-BE49-F238E27FC236}">
                <a16:creationId xmlns:a16="http://schemas.microsoft.com/office/drawing/2014/main" id="{854D8E30-DE7F-4EE4-914C-727A0CD61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86"/>
          <a:stretch/>
        </p:blipFill>
        <p:spPr>
          <a:xfrm>
            <a:off x="4382767" y="1020930"/>
            <a:ext cx="1982443" cy="1455626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3AC11E2-2F64-482C-A8E3-159CD08DA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68" y="880835"/>
            <a:ext cx="1268031" cy="1905511"/>
          </a:xfrm>
          <a:prstGeom prst="rect">
            <a:avLst/>
          </a:prstGeom>
        </p:spPr>
      </p:pic>
      <p:pic>
        <p:nvPicPr>
          <p:cNvPr id="19" name="Image 18" descr="Une image contenant extérieur, roche, eau, terrain&#10;&#10;Description générée automatiquement">
            <a:extLst>
              <a:ext uri="{FF2B5EF4-FFF2-40B4-BE49-F238E27FC236}">
                <a16:creationId xmlns:a16="http://schemas.microsoft.com/office/drawing/2014/main" id="{54F8113D-2B79-4D59-A452-98009821D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44" y="937508"/>
            <a:ext cx="2418297" cy="1612198"/>
          </a:xfrm>
          <a:prstGeom prst="rect">
            <a:avLst/>
          </a:prstGeom>
        </p:spPr>
      </p:pic>
      <p:pic>
        <p:nvPicPr>
          <p:cNvPr id="20" name="Image 1">
            <a:extLst>
              <a:ext uri="{FF2B5EF4-FFF2-40B4-BE49-F238E27FC236}">
                <a16:creationId xmlns:a16="http://schemas.microsoft.com/office/drawing/2014/main" id="{81B37FDE-54E2-41E4-94EE-C13980086E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 t="20673" r="25841" b="13377"/>
          <a:stretch>
            <a:fillRect/>
          </a:stretch>
        </p:blipFill>
        <p:spPr bwMode="auto">
          <a:xfrm>
            <a:off x="6412238" y="2947193"/>
            <a:ext cx="2606490" cy="176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93724" y="4797566"/>
            <a:ext cx="225600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Raup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Sepkoski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1982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-10113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61" y="812767"/>
            <a:ext cx="196850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53" y="2845382"/>
            <a:ext cx="5160151" cy="298964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079376" y="3313546"/>
            <a:ext cx="147918" cy="205330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EC01B4-A148-42BE-B325-1A47DB139B05}"/>
              </a:ext>
            </a:extLst>
          </p:cNvPr>
          <p:cNvSpPr txBox="1"/>
          <p:nvPr/>
        </p:nvSpPr>
        <p:spPr>
          <a:xfrm>
            <a:off x="1158346" y="-78800"/>
            <a:ext cx="16705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Society </a:t>
            </a:r>
          </a:p>
          <a:p>
            <a:r>
              <a:rPr lang="fr-FR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relevance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9FB44F-135C-4F22-BAE3-DC937F510899}"/>
              </a:ext>
            </a:extLst>
          </p:cNvPr>
          <p:cNvSpPr/>
          <p:nvPr/>
        </p:nvSpPr>
        <p:spPr>
          <a:xfrm>
            <a:off x="3152899" y="433085"/>
            <a:ext cx="5865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Earth’s</a:t>
            </a:r>
            <a:r>
              <a:rPr lang="fr-FR" dirty="0"/>
              <a:t> </a:t>
            </a:r>
            <a:r>
              <a:rPr lang="fr-FR" dirty="0" err="1"/>
              <a:t>past</a:t>
            </a:r>
            <a:r>
              <a:rPr lang="fr-FR" dirty="0"/>
              <a:t> to </a:t>
            </a:r>
            <a:r>
              <a:rPr lang="fr-FR" dirty="0" err="1"/>
              <a:t>understand</a:t>
            </a:r>
            <a:r>
              <a:rPr lang="fr-FR" dirty="0"/>
              <a:t> and </a:t>
            </a:r>
            <a:r>
              <a:rPr lang="fr-FR" dirty="0" err="1"/>
              <a:t>prepare</a:t>
            </a:r>
            <a:r>
              <a:rPr lang="fr-FR" dirty="0"/>
              <a:t>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3620380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94BCBCEF-D935-44A8-8D48-21BF826DB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0" y="141675"/>
            <a:ext cx="4949565" cy="29427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C0A10C-4CA7-4CDE-A4FD-85D176E0A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1128" r="539" b="1194"/>
          <a:stretch/>
        </p:blipFill>
        <p:spPr>
          <a:xfrm>
            <a:off x="94889" y="3130808"/>
            <a:ext cx="5029772" cy="341717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F5A3F69-6B95-4064-BB79-D4F8DDB5186B}"/>
              </a:ext>
            </a:extLst>
          </p:cNvPr>
          <p:cNvSpPr txBox="1"/>
          <p:nvPr/>
        </p:nvSpPr>
        <p:spPr>
          <a:xfrm>
            <a:off x="5467461" y="665697"/>
            <a:ext cx="34585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Devonian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Key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period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for the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Life on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Earth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« 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game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changing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 »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biological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innovations and global </a:t>
            </a:r>
          </a:p>
          <a:p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ecological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changes.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184DDA3-A6E8-4C62-ABAB-2182D0279D3A}"/>
              </a:ext>
            </a:extLst>
          </p:cNvPr>
          <p:cNvSpPr txBox="1"/>
          <p:nvPr/>
        </p:nvSpPr>
        <p:spPr>
          <a:xfrm>
            <a:off x="5013130" y="5926324"/>
            <a:ext cx="34647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57162" indent="-257162" algn="ctr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forests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mid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Devonian</a:t>
            </a: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01A2DB-67D1-4801-9F28-E30CFEA6CF00}"/>
              </a:ext>
            </a:extLst>
          </p:cNvPr>
          <p:cNvSpPr txBox="1"/>
          <p:nvPr/>
        </p:nvSpPr>
        <p:spPr>
          <a:xfrm>
            <a:off x="2892308" y="6110991"/>
            <a:ext cx="2797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Pawlik</a:t>
            </a:r>
            <a:r>
              <a:rPr lang="fr-F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(2020)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10113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815" y="2871459"/>
            <a:ext cx="3959159" cy="222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ZoneTexte 10">
            <a:extLst>
              <a:ext uri="{FF2B5EF4-FFF2-40B4-BE49-F238E27FC236}">
                <a16:creationId xmlns:a16="http://schemas.microsoft.com/office/drawing/2014/main" id="{8492AA6B-13B6-495E-9A34-053CBE477FD9}"/>
              </a:ext>
            </a:extLst>
          </p:cNvPr>
          <p:cNvSpPr txBox="1"/>
          <p:nvPr/>
        </p:nvSpPr>
        <p:spPr>
          <a:xfrm>
            <a:off x="3722191" y="2732960"/>
            <a:ext cx="1475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Klug</a:t>
            </a:r>
            <a:r>
              <a:rPr lang="fr-F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(2010)</a:t>
            </a:r>
          </a:p>
        </p:txBody>
      </p:sp>
      <p:sp>
        <p:nvSpPr>
          <p:cNvPr id="27" name="ZoneTexte 31">
            <a:extLst>
              <a:ext uri="{FF2B5EF4-FFF2-40B4-BE49-F238E27FC236}">
                <a16:creationId xmlns:a16="http://schemas.microsoft.com/office/drawing/2014/main" id="{4F78B069-FF25-44A1-ADAC-5DD6DEE14C93}"/>
              </a:ext>
            </a:extLst>
          </p:cNvPr>
          <p:cNvSpPr txBox="1"/>
          <p:nvPr/>
        </p:nvSpPr>
        <p:spPr>
          <a:xfrm>
            <a:off x="5245814" y="5182872"/>
            <a:ext cx="39591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57162" indent="-257162" algn="ctr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First vertebrates conquered the Land</a:t>
            </a: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10">
            <a:extLst>
              <a:ext uri="{FF2B5EF4-FFF2-40B4-BE49-F238E27FC236}">
                <a16:creationId xmlns:a16="http://schemas.microsoft.com/office/drawing/2014/main" id="{8492AA6B-13B6-495E-9A34-053CBE477FD9}"/>
              </a:ext>
            </a:extLst>
          </p:cNvPr>
          <p:cNvSpPr txBox="1"/>
          <p:nvPr/>
        </p:nvSpPr>
        <p:spPr>
          <a:xfrm>
            <a:off x="7304458" y="4620304"/>
            <a:ext cx="1744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George &amp; 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Blieck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(2011)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A285F3-35E3-439E-8C24-C3D36EBE134C}"/>
              </a:ext>
            </a:extLst>
          </p:cNvPr>
          <p:cNvSpPr/>
          <p:nvPr/>
        </p:nvSpPr>
        <p:spPr>
          <a:xfrm>
            <a:off x="4290963" y="1523088"/>
            <a:ext cx="722167" cy="38639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70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18" y="34899"/>
            <a:ext cx="9325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The Late Devonian Mass extinction: one of the “Big Five”</a:t>
            </a:r>
            <a:r>
              <a:rPr lang="en-US" sz="2400" dirty="0"/>
              <a:t> 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0113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8">
            <a:extLst>
              <a:ext uri="{FF2B5EF4-FFF2-40B4-BE49-F238E27FC236}">
                <a16:creationId xmlns:a16="http://schemas.microsoft.com/office/drawing/2014/main" id="{41060B25-3078-4D91-B83D-0B8C3AC9A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" y="682280"/>
            <a:ext cx="5160151" cy="298964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462EBD-444A-4432-8826-4DA3AADACDB0}"/>
              </a:ext>
            </a:extLst>
          </p:cNvPr>
          <p:cNvSpPr/>
          <p:nvPr/>
        </p:nvSpPr>
        <p:spPr>
          <a:xfrm>
            <a:off x="1982018" y="1150444"/>
            <a:ext cx="147918" cy="205330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 3" descr="Fig 1 Racki_lrg.jpg">
            <a:extLst>
              <a:ext uri="{FF2B5EF4-FFF2-40B4-BE49-F238E27FC236}">
                <a16:creationId xmlns:a16="http://schemas.microsoft.com/office/drawing/2014/main" id="{8D3B64BF-FB3C-454E-96DD-6300CCC92CDF}"/>
              </a:ext>
            </a:extLst>
          </p:cNvPr>
          <p:cNvPicPr/>
          <p:nvPr/>
        </p:nvPicPr>
        <p:blipFill rotWithShape="1">
          <a:blip r:embed="rId3" cstate="print"/>
          <a:srcRect r="23918"/>
          <a:stretch/>
        </p:blipFill>
        <p:spPr>
          <a:xfrm>
            <a:off x="4571995" y="480575"/>
            <a:ext cx="4492224" cy="483011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83B062-224B-4A60-99C5-5586C76EAB79}"/>
              </a:ext>
            </a:extLst>
          </p:cNvPr>
          <p:cNvSpPr txBox="1"/>
          <p:nvPr/>
        </p:nvSpPr>
        <p:spPr>
          <a:xfrm>
            <a:off x="8345318" y="1826119"/>
            <a:ext cx="8386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>
                <a:solidFill>
                  <a:srgbClr val="FF0000"/>
                </a:solidFill>
              </a:rPr>
              <a:t>FAMENNIAN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95E7C57-93A2-4AC4-A77F-77A50731CD8B}"/>
              </a:ext>
            </a:extLst>
          </p:cNvPr>
          <p:cNvSpPr txBox="1"/>
          <p:nvPr/>
        </p:nvSpPr>
        <p:spPr>
          <a:xfrm>
            <a:off x="8467108" y="4059279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rgbClr val="FF0000"/>
                </a:solidFill>
              </a:rPr>
              <a:t>GIVETIAN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93BBBB9-B023-4ADE-912C-4514C4510B24}"/>
              </a:ext>
            </a:extLst>
          </p:cNvPr>
          <p:cNvSpPr txBox="1"/>
          <p:nvPr/>
        </p:nvSpPr>
        <p:spPr>
          <a:xfrm>
            <a:off x="8396577" y="3131834"/>
            <a:ext cx="7970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rgbClr val="FF0000"/>
                </a:solidFill>
              </a:rPr>
              <a:t>FRASNIAN</a:t>
            </a:r>
          </a:p>
        </p:txBody>
      </p:sp>
      <p:pic>
        <p:nvPicPr>
          <p:cNvPr id="13" name="Picture 2" descr="https://armstronginstitute.org/files/W1siZiIsIjIwMjIvMTIvMDUvOWFsb3d3a2Z1bl9KQUdfVGltZWxpbmUuanBnIl0sWyJwIiwidGh1bWIiLCIxMjAweD4iXSxbInAiLCJlbmNvZGUiLCJqcGciLCItcXVhbGl0eSA4MCJdXQ/cc22aa163528d9b3/JAG_Timeline.jpg.jpg">
            <a:extLst>
              <a:ext uri="{FF2B5EF4-FFF2-40B4-BE49-F238E27FC236}">
                <a16:creationId xmlns:a16="http://schemas.microsoft.com/office/drawing/2014/main" id="{68992DD0-2AAC-418E-9551-F2ED740E8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99" y="5091047"/>
            <a:ext cx="6811520" cy="17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752228" y="5273611"/>
            <a:ext cx="1490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Racki</a:t>
            </a:r>
            <a:r>
              <a:rPr lang="en-US" sz="1400" dirty="0"/>
              <a:t> et al. (2020)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29F819-F3EB-4A53-92AF-F57787D26D97}"/>
              </a:ext>
            </a:extLst>
          </p:cNvPr>
          <p:cNvSpPr/>
          <p:nvPr/>
        </p:nvSpPr>
        <p:spPr>
          <a:xfrm>
            <a:off x="7719519" y="2370999"/>
            <a:ext cx="1422814" cy="57511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11FF14-74D8-4AEB-B228-37CDB715FC4A}"/>
              </a:ext>
            </a:extLst>
          </p:cNvPr>
          <p:cNvSpPr/>
          <p:nvPr/>
        </p:nvSpPr>
        <p:spPr>
          <a:xfrm>
            <a:off x="400923" y="3919819"/>
            <a:ext cx="4138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Kellwasser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mass extinction </a:t>
            </a:r>
            <a:r>
              <a:rPr lang="en-US" dirty="0"/>
              <a:t>eliminated </a:t>
            </a:r>
          </a:p>
          <a:p>
            <a:r>
              <a:rPr lang="en-US" dirty="0"/>
              <a:t>nearly 60% of marine genera &amp; </a:t>
            </a:r>
          </a:p>
          <a:p>
            <a:r>
              <a:rPr lang="en-US" dirty="0"/>
              <a:t>over 80% of species</a:t>
            </a:r>
          </a:p>
        </p:txBody>
      </p:sp>
    </p:spTree>
    <p:extLst>
      <p:ext uri="{BB962C8B-B14F-4D97-AF65-F5344CB8AC3E}">
        <p14:creationId xmlns:p14="http://schemas.microsoft.com/office/powerpoint/2010/main" val="2105912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5037" y="-24020"/>
            <a:ext cx="7942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Possible Triggers and Causes of the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Kellwasser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Event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0113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55" y="771421"/>
            <a:ext cx="4245103" cy="4362851"/>
          </a:xfrm>
          <a:prstGeom prst="rect">
            <a:avLst/>
          </a:prstGeom>
        </p:spPr>
      </p:pic>
      <p:sp>
        <p:nvSpPr>
          <p:cNvPr id="37" name="ZoneTexte 1">
            <a:extLst>
              <a:ext uri="{FF2B5EF4-FFF2-40B4-BE49-F238E27FC236}">
                <a16:creationId xmlns:a16="http://schemas.microsoft.com/office/drawing/2014/main" id="{A05A7DAF-819B-4F7A-83A1-C1A05BBE8D6A}"/>
              </a:ext>
            </a:extLst>
          </p:cNvPr>
          <p:cNvSpPr txBox="1"/>
          <p:nvPr/>
        </p:nvSpPr>
        <p:spPr>
          <a:xfrm>
            <a:off x="4752075" y="1660713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372 Ma</a:t>
            </a:r>
          </a:p>
        </p:txBody>
      </p:sp>
      <p:sp>
        <p:nvSpPr>
          <p:cNvPr id="38" name="ZoneTexte 1">
            <a:extLst>
              <a:ext uri="{FF2B5EF4-FFF2-40B4-BE49-F238E27FC236}">
                <a16:creationId xmlns:a16="http://schemas.microsoft.com/office/drawing/2014/main" id="{A05A7DAF-819B-4F7A-83A1-C1A05BBE8D6A}"/>
              </a:ext>
            </a:extLst>
          </p:cNvPr>
          <p:cNvSpPr txBox="1"/>
          <p:nvPr/>
        </p:nvSpPr>
        <p:spPr>
          <a:xfrm>
            <a:off x="4718849" y="4296656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374 Ma</a:t>
            </a:r>
          </a:p>
        </p:txBody>
      </p:sp>
      <p:sp>
        <p:nvSpPr>
          <p:cNvPr id="39" name="5-Point Star 38"/>
          <p:cNvSpPr/>
          <p:nvPr/>
        </p:nvSpPr>
        <p:spPr>
          <a:xfrm>
            <a:off x="8746666" y="1744239"/>
            <a:ext cx="275092" cy="26996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oneTexte 33">
            <a:extLst>
              <a:ext uri="{FF2B5EF4-FFF2-40B4-BE49-F238E27FC236}">
                <a16:creationId xmlns:a16="http://schemas.microsoft.com/office/drawing/2014/main" id="{EAA2BB96-AA85-4B65-B5FB-DC76A6430342}"/>
              </a:ext>
            </a:extLst>
          </p:cNvPr>
          <p:cNvSpPr txBox="1"/>
          <p:nvPr/>
        </p:nvSpPr>
        <p:spPr>
          <a:xfrm>
            <a:off x="86762" y="402089"/>
            <a:ext cx="26532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Massive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volcanism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" t="7510" r="7682" b="3294"/>
          <a:stretch/>
        </p:blipFill>
        <p:spPr>
          <a:xfrm>
            <a:off x="86762" y="1022860"/>
            <a:ext cx="4665313" cy="28891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06418" y="3919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Climate change and widespread anoxia</a:t>
            </a:r>
          </a:p>
        </p:txBody>
      </p:sp>
      <p:pic>
        <p:nvPicPr>
          <p:cNvPr id="2050" name="Picture 2" descr="https://armstronginstitute.org/files/W1siZiIsIjIwMjIvMTIvMDUvOWFsb3d3a2Z1bl9KQUdfVGltZWxpbmUuanBnIl0sWyJwIiwidGh1bWIiLCIxMjAweD4iXSxbInAiLCJlbmNvZGUiLCJqcGciLCItcXVhbGl0eSA4MCJdXQ/cc22aa163528d9b3/JAG_Timeline.jpg.jpg">
            <a:extLst>
              <a:ext uri="{FF2B5EF4-FFF2-40B4-BE49-F238E27FC236}">
                <a16:creationId xmlns:a16="http://schemas.microsoft.com/office/drawing/2014/main" id="{B92247D7-E562-4EBE-AA27-D9053CE33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2" t="15946" r="51091" b="-15946"/>
          <a:stretch/>
        </p:blipFill>
        <p:spPr bwMode="auto">
          <a:xfrm>
            <a:off x="4752075" y="5207681"/>
            <a:ext cx="3752037" cy="19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A59DE4F-2D0C-4FCA-BF5B-C37C6F7597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86" t="31127" r="35553" b="27541"/>
          <a:stretch/>
        </p:blipFill>
        <p:spPr>
          <a:xfrm>
            <a:off x="290022" y="5092151"/>
            <a:ext cx="3871103" cy="1619057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533C892E-2AFD-4EBF-BB10-CB967D567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7"/>
          <a:stretch/>
        </p:blipFill>
        <p:spPr bwMode="auto">
          <a:xfrm>
            <a:off x="2309512" y="3894155"/>
            <a:ext cx="1581453" cy="128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">
            <a:extLst>
              <a:ext uri="{FF2B5EF4-FFF2-40B4-BE49-F238E27FC236}">
                <a16:creationId xmlns:a16="http://schemas.microsoft.com/office/drawing/2014/main" id="{A05A7DAF-819B-4F7A-83A1-C1A05BBE8D6A}"/>
              </a:ext>
            </a:extLst>
          </p:cNvPr>
          <p:cNvSpPr txBox="1"/>
          <p:nvPr/>
        </p:nvSpPr>
        <p:spPr>
          <a:xfrm>
            <a:off x="7508052" y="4083950"/>
            <a:ext cx="1489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Percival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et al.  (2018)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1DCD013C-4996-4A2C-B870-A68EC3D3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6" y="3672215"/>
            <a:ext cx="1603322" cy="13774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16B65FA-9782-4049-A843-9D8351D65230}"/>
              </a:ext>
            </a:extLst>
          </p:cNvPr>
          <p:cNvSpPr txBox="1"/>
          <p:nvPr/>
        </p:nvSpPr>
        <p:spPr>
          <a:xfrm>
            <a:off x="4776655" y="4462398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Conodont</a:t>
            </a:r>
            <a:r>
              <a:rPr lang="fr-FR" dirty="0">
                <a:solidFill>
                  <a:srgbClr val="FF0000"/>
                </a:solidFill>
              </a:rPr>
              <a:t> zones</a:t>
            </a:r>
          </a:p>
        </p:txBody>
      </p:sp>
    </p:spTree>
    <p:extLst>
      <p:ext uri="{BB962C8B-B14F-4D97-AF65-F5344CB8AC3E}">
        <p14:creationId xmlns:p14="http://schemas.microsoft.com/office/powerpoint/2010/main" val="4190126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Capture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444" y="1098076"/>
            <a:ext cx="4147814" cy="261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C\Desktop\Captur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19" y="3764173"/>
            <a:ext cx="4109961" cy="279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7228" y="3372009"/>
            <a:ext cx="2414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3 interesting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localities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examined &amp;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sampled in detail.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79583" y="1167283"/>
            <a:ext cx="3418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Ertych</a:t>
            </a:r>
            <a:r>
              <a:rPr lang="en-US" dirty="0"/>
              <a:t> section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76862" y="3857631"/>
            <a:ext cx="1890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Noravank</a:t>
            </a:r>
            <a:r>
              <a:rPr lang="en-US" dirty="0">
                <a:solidFill>
                  <a:schemeClr val="bg1"/>
                </a:solidFill>
              </a:rPr>
              <a:t> section</a:t>
            </a:r>
          </a:p>
        </p:txBody>
      </p:sp>
      <p:sp>
        <p:nvSpPr>
          <p:cNvPr id="25" name="ZoneTexte 37">
            <a:extLst>
              <a:ext uri="{FF2B5EF4-FFF2-40B4-BE49-F238E27FC236}">
                <a16:creationId xmlns:a16="http://schemas.microsoft.com/office/drawing/2014/main" id="{C0CA2814-20D6-45FD-8F02-A2C936746BEA}"/>
              </a:ext>
            </a:extLst>
          </p:cNvPr>
          <p:cNvSpPr txBox="1"/>
          <p:nvPr/>
        </p:nvSpPr>
        <p:spPr>
          <a:xfrm>
            <a:off x="2" y="6523727"/>
            <a:ext cx="1393593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26" name="ZoneTexte 45">
            <a:extLst>
              <a:ext uri="{FF2B5EF4-FFF2-40B4-BE49-F238E27FC236}">
                <a16:creationId xmlns:a16="http://schemas.microsoft.com/office/drawing/2014/main" id="{503FC31D-9F82-4C02-8CA8-FFBE6E8DBAFB}"/>
              </a:ext>
            </a:extLst>
          </p:cNvPr>
          <p:cNvSpPr txBox="1"/>
          <p:nvPr/>
        </p:nvSpPr>
        <p:spPr>
          <a:xfrm>
            <a:off x="1407994" y="6526521"/>
            <a:ext cx="11972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ZoneTexte 46">
            <a:extLst>
              <a:ext uri="{FF2B5EF4-FFF2-40B4-BE49-F238E27FC236}">
                <a16:creationId xmlns:a16="http://schemas.microsoft.com/office/drawing/2014/main" id="{FDB1421E-9A01-4CC5-897B-77D7C9B1BD31}"/>
              </a:ext>
            </a:extLst>
          </p:cNvPr>
          <p:cNvSpPr txBox="1"/>
          <p:nvPr/>
        </p:nvSpPr>
        <p:spPr>
          <a:xfrm>
            <a:off x="2605226" y="6577865"/>
            <a:ext cx="188364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ZoneTexte 47">
            <a:extLst>
              <a:ext uri="{FF2B5EF4-FFF2-40B4-BE49-F238E27FC236}">
                <a16:creationId xmlns:a16="http://schemas.microsoft.com/office/drawing/2014/main" id="{3B4E0B04-1AE4-4728-BB74-89F633B58428}"/>
              </a:ext>
            </a:extLst>
          </p:cNvPr>
          <p:cNvSpPr txBox="1"/>
          <p:nvPr/>
        </p:nvSpPr>
        <p:spPr>
          <a:xfrm>
            <a:off x="4496076" y="6523727"/>
            <a:ext cx="18827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Connecteur droit 48">
            <a:extLst>
              <a:ext uri="{FF2B5EF4-FFF2-40B4-BE49-F238E27FC236}">
                <a16:creationId xmlns:a16="http://schemas.microsoft.com/office/drawing/2014/main" id="{45C59F8B-24BB-4D59-A1BE-76FC61EDB8DC}"/>
              </a:ext>
            </a:extLst>
          </p:cNvPr>
          <p:cNvCxnSpPr>
            <a:cxnSpLocks/>
          </p:cNvCxnSpPr>
          <p:nvPr/>
        </p:nvCxnSpPr>
        <p:spPr>
          <a:xfrm>
            <a:off x="0" y="65479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49">
            <a:extLst>
              <a:ext uri="{FF2B5EF4-FFF2-40B4-BE49-F238E27FC236}">
                <a16:creationId xmlns:a16="http://schemas.microsoft.com/office/drawing/2014/main" id="{9CBC65E6-819C-432F-8D81-59D04F188B0E}"/>
              </a:ext>
            </a:extLst>
          </p:cNvPr>
          <p:cNvSpPr txBox="1"/>
          <p:nvPr/>
        </p:nvSpPr>
        <p:spPr>
          <a:xfrm>
            <a:off x="7945857" y="6526483"/>
            <a:ext cx="12197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40" name="ZoneTexte 50">
            <a:extLst>
              <a:ext uri="{FF2B5EF4-FFF2-40B4-BE49-F238E27FC236}">
                <a16:creationId xmlns:a16="http://schemas.microsoft.com/office/drawing/2014/main" id="{8ACBBAAF-1D68-4EB4-8827-2EA44D1643EB}"/>
              </a:ext>
            </a:extLst>
          </p:cNvPr>
          <p:cNvSpPr txBox="1"/>
          <p:nvPr/>
        </p:nvSpPr>
        <p:spPr>
          <a:xfrm>
            <a:off x="6238409" y="6523727"/>
            <a:ext cx="17002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0113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1">
            <a:extLst>
              <a:ext uri="{FF2B5EF4-FFF2-40B4-BE49-F238E27FC236}">
                <a16:creationId xmlns:a16="http://schemas.microsoft.com/office/drawing/2014/main" id="{C951B071-6BF3-4736-A971-E6997CB98F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t="7827" r="48158" b="6697"/>
          <a:stretch/>
        </p:blipFill>
        <p:spPr>
          <a:xfrm>
            <a:off x="7280175" y="888860"/>
            <a:ext cx="1410513" cy="5659120"/>
          </a:xfrm>
          <a:prstGeom prst="rect">
            <a:avLst/>
          </a:prstGeom>
        </p:spPr>
      </p:pic>
      <p:sp>
        <p:nvSpPr>
          <p:cNvPr id="19" name="ZoneTexte 34">
            <a:extLst>
              <a:ext uri="{FF2B5EF4-FFF2-40B4-BE49-F238E27FC236}">
                <a16:creationId xmlns:a16="http://schemas.microsoft.com/office/drawing/2014/main" id="{AC53B3A9-844C-4D1F-BFC3-F70F52144C96}"/>
              </a:ext>
            </a:extLst>
          </p:cNvPr>
          <p:cNvSpPr txBox="1"/>
          <p:nvPr/>
        </p:nvSpPr>
        <p:spPr>
          <a:xfrm>
            <a:off x="7938654" y="5692141"/>
            <a:ext cx="188364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dirty="0">
                <a:solidFill>
                  <a:srgbClr val="00B0F0"/>
                </a:solidFill>
                <a:latin typeface="Bernard MT Condensed" panose="02050806060905020404" pitchFamily="18" charset="0"/>
                <a:cs typeface="Calibri" panose="020F0502020204030204" pitchFamily="34" charset="0"/>
              </a:rPr>
              <a:t>Old </a:t>
            </a:r>
          </a:p>
        </p:txBody>
      </p:sp>
      <p:sp>
        <p:nvSpPr>
          <p:cNvPr id="20" name="ZoneTexte 34">
            <a:extLst>
              <a:ext uri="{FF2B5EF4-FFF2-40B4-BE49-F238E27FC236}">
                <a16:creationId xmlns:a16="http://schemas.microsoft.com/office/drawing/2014/main" id="{3A8029B0-ED46-485A-A2B3-DF91EED60428}"/>
              </a:ext>
            </a:extLst>
          </p:cNvPr>
          <p:cNvSpPr txBox="1"/>
          <p:nvPr/>
        </p:nvSpPr>
        <p:spPr>
          <a:xfrm>
            <a:off x="7815787" y="952562"/>
            <a:ext cx="188364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dirty="0">
                <a:solidFill>
                  <a:srgbClr val="00B0F0"/>
                </a:solidFill>
                <a:latin typeface="Bernard MT Condensed" panose="02050806060905020404" pitchFamily="18" charset="0"/>
                <a:cs typeface="Calibri" panose="020F0502020204030204" pitchFamily="34" charset="0"/>
              </a:rPr>
              <a:t>Young</a:t>
            </a:r>
          </a:p>
        </p:txBody>
      </p:sp>
      <p:sp>
        <p:nvSpPr>
          <p:cNvPr id="22" name="ZoneTexte 5">
            <a:extLst>
              <a:ext uri="{FF2B5EF4-FFF2-40B4-BE49-F238E27FC236}">
                <a16:creationId xmlns:a16="http://schemas.microsoft.com/office/drawing/2014/main" id="{F04E9D16-FC91-426E-A5D0-A44ACA5E85CC}"/>
              </a:ext>
            </a:extLst>
          </p:cNvPr>
          <p:cNvSpPr txBox="1"/>
          <p:nvPr/>
        </p:nvSpPr>
        <p:spPr>
          <a:xfrm>
            <a:off x="5437472" y="62106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fr-FR" b="1" dirty="0" err="1"/>
              <a:t>Well-exposed</a:t>
            </a:r>
            <a:r>
              <a:rPr lang="fr-FR" b="1" dirty="0"/>
              <a:t> </a:t>
            </a:r>
            <a:r>
              <a:rPr lang="fr-FR" b="1" dirty="0" err="1"/>
              <a:t>outcrops</a:t>
            </a:r>
            <a:endParaRPr lang="fr-FR" b="1" dirty="0"/>
          </a:p>
          <a:p>
            <a:pPr marL="342900" indent="-342900">
              <a:buFont typeface="+mj-lt"/>
              <a:buAutoNum type="arabicParenR"/>
            </a:pPr>
            <a:r>
              <a:rPr lang="fr-FR" b="1" dirty="0" err="1"/>
              <a:t>Highly</a:t>
            </a:r>
            <a:r>
              <a:rPr lang="fr-FR" b="1" dirty="0"/>
              <a:t> </a:t>
            </a:r>
            <a:r>
              <a:rPr lang="fr-FR" b="1" dirty="0" err="1"/>
              <a:t>fossiliferous</a:t>
            </a:r>
            <a:r>
              <a:rPr lang="fr-FR" b="1" dirty="0"/>
              <a:t> </a:t>
            </a:r>
            <a:r>
              <a:rPr lang="fr-FR" b="1" dirty="0" err="1"/>
              <a:t>deposits</a:t>
            </a:r>
            <a:endParaRPr lang="fr-FR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ED90B0-F320-432A-9A38-BCB77D8FCE5F}"/>
              </a:ext>
            </a:extLst>
          </p:cNvPr>
          <p:cNvSpPr txBox="1"/>
          <p:nvPr/>
        </p:nvSpPr>
        <p:spPr>
          <a:xfrm>
            <a:off x="1010262" y="149906"/>
            <a:ext cx="41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Advantages</a:t>
            </a:r>
            <a:r>
              <a:rPr lang="fr-FR" b="1" dirty="0">
                <a:solidFill>
                  <a:srgbClr val="0070C0"/>
                </a:solidFill>
              </a:rPr>
              <a:t> in </a:t>
            </a:r>
            <a:r>
              <a:rPr lang="fr-FR" b="1" dirty="0" err="1">
                <a:solidFill>
                  <a:srgbClr val="0070C0"/>
                </a:solidFill>
              </a:rPr>
              <a:t>Paleozoic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Mts</a:t>
            </a:r>
            <a:r>
              <a:rPr lang="fr-FR" b="1" dirty="0">
                <a:solidFill>
                  <a:srgbClr val="0070C0"/>
                </a:solidFill>
              </a:rPr>
              <a:t> of Armenia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A131783-10EA-4166-B9F4-187BB0389F76}"/>
              </a:ext>
            </a:extLst>
          </p:cNvPr>
          <p:cNvCxnSpPr/>
          <p:nvPr/>
        </p:nvCxnSpPr>
        <p:spPr>
          <a:xfrm flipV="1">
            <a:off x="8880478" y="1438835"/>
            <a:ext cx="0" cy="386237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837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5">
            <a:extLst>
              <a:ext uri="{FF2B5EF4-FFF2-40B4-BE49-F238E27FC236}">
                <a16:creationId xmlns:a16="http://schemas.microsoft.com/office/drawing/2014/main" id="{8A0FEF86-E3C7-4007-978F-383877DE90E5}"/>
              </a:ext>
            </a:extLst>
          </p:cNvPr>
          <p:cNvSpPr txBox="1"/>
          <p:nvPr/>
        </p:nvSpPr>
        <p:spPr>
          <a:xfrm>
            <a:off x="4864969" y="296995"/>
            <a:ext cx="368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Interesting</a:t>
            </a:r>
            <a:r>
              <a:rPr lang="fr-FR" dirty="0"/>
              <a:t> </a:t>
            </a:r>
            <a:r>
              <a:rPr lang="fr-FR" dirty="0" err="1"/>
              <a:t>paleogeographic</a:t>
            </a:r>
            <a:r>
              <a:rPr lang="fr-FR" dirty="0"/>
              <a:t> position</a:t>
            </a:r>
          </a:p>
        </p:txBody>
      </p:sp>
      <p:sp>
        <p:nvSpPr>
          <p:cNvPr id="43" name="ZoneTexte 2">
            <a:extLst>
              <a:ext uri="{FF2B5EF4-FFF2-40B4-BE49-F238E27FC236}">
                <a16:creationId xmlns:a16="http://schemas.microsoft.com/office/drawing/2014/main" id="{49917D51-2F9F-483D-B894-4F11D52566C9}"/>
              </a:ext>
            </a:extLst>
          </p:cNvPr>
          <p:cNvSpPr txBox="1"/>
          <p:nvPr/>
        </p:nvSpPr>
        <p:spPr>
          <a:xfrm>
            <a:off x="4576755" y="6006266"/>
            <a:ext cx="453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Majority</a:t>
            </a:r>
            <a:r>
              <a:rPr lang="fr-FR" sz="1400" dirty="0"/>
              <a:t> of Data come </a:t>
            </a:r>
            <a:r>
              <a:rPr lang="fr-FR" sz="1400" dirty="0" err="1"/>
              <a:t>From</a:t>
            </a:r>
            <a:r>
              <a:rPr lang="fr-FR" sz="1400" dirty="0"/>
              <a:t> USA, Europe, China, </a:t>
            </a:r>
            <a:r>
              <a:rPr lang="fr-FR" sz="1400" dirty="0" err="1"/>
              <a:t>Russia</a:t>
            </a:r>
            <a:r>
              <a:rPr lang="fr-FR" sz="1400" dirty="0"/>
              <a:t>, </a:t>
            </a:r>
            <a:r>
              <a:rPr lang="fr-FR" sz="1400" dirty="0" err="1"/>
              <a:t>Kazakstan</a:t>
            </a:r>
            <a:r>
              <a:rPr lang="fr-FR" sz="1400" dirty="0"/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28602" y="1742691"/>
            <a:ext cx="4759422" cy="4286917"/>
            <a:chOff x="4310313" y="1590899"/>
            <a:chExt cx="4867031" cy="4383843"/>
          </a:xfrm>
        </p:grpSpPr>
        <p:pic>
          <p:nvPicPr>
            <p:cNvPr id="19" name="Рисунок 6" descr="G:\THESIS\JPG\Paleobiogeographic map.jpg">
              <a:extLst>
                <a:ext uri="{FF2B5EF4-FFF2-40B4-BE49-F238E27FC236}">
                  <a16:creationId xmlns:a16="http://schemas.microsoft.com/office/drawing/2014/main" id="{6DB6B0E6-3542-43C4-93ED-0E713EC4100F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0313" y="1590899"/>
              <a:ext cx="4768759" cy="4383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Étoile : 5 branches 8">
              <a:extLst>
                <a:ext uri="{FF2B5EF4-FFF2-40B4-BE49-F238E27FC236}">
                  <a16:creationId xmlns:a16="http://schemas.microsoft.com/office/drawing/2014/main" id="{F9979E74-D5D6-4E46-84AA-BA3009A59048}"/>
                </a:ext>
              </a:extLst>
            </p:cNvPr>
            <p:cNvSpPr/>
            <p:nvPr/>
          </p:nvSpPr>
          <p:spPr>
            <a:xfrm>
              <a:off x="4920935" y="2374714"/>
              <a:ext cx="192026" cy="16002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Étoile : 5 branches 14">
              <a:extLst>
                <a:ext uri="{FF2B5EF4-FFF2-40B4-BE49-F238E27FC236}">
                  <a16:creationId xmlns:a16="http://schemas.microsoft.com/office/drawing/2014/main" id="{FCE5672C-2B09-4F81-BACC-3A070C194133}"/>
                </a:ext>
              </a:extLst>
            </p:cNvPr>
            <p:cNvSpPr/>
            <p:nvPr/>
          </p:nvSpPr>
          <p:spPr>
            <a:xfrm>
              <a:off x="5614826" y="2856556"/>
              <a:ext cx="192026" cy="16002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Étoile : 5 branches 15">
              <a:extLst>
                <a:ext uri="{FF2B5EF4-FFF2-40B4-BE49-F238E27FC236}">
                  <a16:creationId xmlns:a16="http://schemas.microsoft.com/office/drawing/2014/main" id="{A7A75C2E-709B-4507-B5EA-56629CD886A6}"/>
                </a:ext>
              </a:extLst>
            </p:cNvPr>
            <p:cNvSpPr/>
            <p:nvPr/>
          </p:nvSpPr>
          <p:spPr>
            <a:xfrm>
              <a:off x="8679665" y="3284564"/>
              <a:ext cx="192026" cy="16002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Étoile : 5 branches 16">
              <a:extLst>
                <a:ext uri="{FF2B5EF4-FFF2-40B4-BE49-F238E27FC236}">
                  <a16:creationId xmlns:a16="http://schemas.microsoft.com/office/drawing/2014/main" id="{DC2C77E1-EDF7-4849-B761-742A2C875AB2}"/>
                </a:ext>
              </a:extLst>
            </p:cNvPr>
            <p:cNvSpPr/>
            <p:nvPr/>
          </p:nvSpPr>
          <p:spPr>
            <a:xfrm>
              <a:off x="7506521" y="2347648"/>
              <a:ext cx="192026" cy="16002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Étoile : 5 branches 17">
              <a:extLst>
                <a:ext uri="{FF2B5EF4-FFF2-40B4-BE49-F238E27FC236}">
                  <a16:creationId xmlns:a16="http://schemas.microsoft.com/office/drawing/2014/main" id="{79FC8FF6-0B01-4611-A027-C10042B03424}"/>
                </a:ext>
              </a:extLst>
            </p:cNvPr>
            <p:cNvSpPr/>
            <p:nvPr/>
          </p:nvSpPr>
          <p:spPr>
            <a:xfrm>
              <a:off x="6117715" y="2229510"/>
              <a:ext cx="192026" cy="16002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Étoile : 5 branches 18">
              <a:extLst>
                <a:ext uri="{FF2B5EF4-FFF2-40B4-BE49-F238E27FC236}">
                  <a16:creationId xmlns:a16="http://schemas.microsoft.com/office/drawing/2014/main" id="{904A8058-BDCB-472B-80AA-30CDFB006FB8}"/>
                </a:ext>
              </a:extLst>
            </p:cNvPr>
            <p:cNvSpPr/>
            <p:nvPr/>
          </p:nvSpPr>
          <p:spPr>
            <a:xfrm>
              <a:off x="7141679" y="4392764"/>
              <a:ext cx="192026" cy="160021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22">
              <a:extLst>
                <a:ext uri="{FF2B5EF4-FFF2-40B4-BE49-F238E27FC236}">
                  <a16:creationId xmlns:a16="http://schemas.microsoft.com/office/drawing/2014/main" id="{8252A7AA-D2B2-499B-9D61-8993569EB1EC}"/>
                </a:ext>
              </a:extLst>
            </p:cNvPr>
            <p:cNvSpPr txBox="1"/>
            <p:nvPr/>
          </p:nvSpPr>
          <p:spPr>
            <a:xfrm>
              <a:off x="7477906" y="1604081"/>
              <a:ext cx="1699438" cy="3462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Modified after </a:t>
              </a: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Denayer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&amp; </a:t>
              </a: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Hoşgör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, 2014</a:t>
              </a:r>
              <a:r>
                <a:rPr lang="fr-FR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6" name="Down Arrow 5"/>
          <p:cNvSpPr/>
          <p:nvPr/>
        </p:nvSpPr>
        <p:spPr>
          <a:xfrm>
            <a:off x="6485876" y="894054"/>
            <a:ext cx="117482" cy="267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9730" y="1123792"/>
            <a:ext cx="4979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To </a:t>
            </a:r>
            <a:r>
              <a:rPr lang="fr-FR" dirty="0" err="1"/>
              <a:t>evaluate</a:t>
            </a:r>
            <a:r>
              <a:rPr lang="fr-FR" dirty="0"/>
              <a:t> the impact of global </a:t>
            </a:r>
            <a:r>
              <a:rPr lang="fr-FR" dirty="0" err="1"/>
              <a:t>events</a:t>
            </a:r>
            <a:r>
              <a:rPr lang="fr-FR" dirty="0"/>
              <a:t> in </a:t>
            </a:r>
            <a:r>
              <a:rPr lang="fr-FR" dirty="0" err="1"/>
              <a:t>northern</a:t>
            </a:r>
            <a:r>
              <a:rPr lang="fr-FR" dirty="0"/>
              <a:t> Gondwana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10113" y="6547980"/>
            <a:ext cx="9158400" cy="31002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B5E7E3-34CF-4A7C-87CC-93C1D67FF40E}"/>
              </a:ext>
            </a:extLst>
          </p:cNvPr>
          <p:cNvSpPr/>
          <p:nvPr/>
        </p:nvSpPr>
        <p:spPr>
          <a:xfrm>
            <a:off x="787850" y="1275993"/>
            <a:ext cx="4817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 UNRAVEL the record of the </a:t>
            </a:r>
          </a:p>
          <a:p>
            <a:r>
              <a:rPr lang="en-US" b="1" dirty="0" err="1"/>
              <a:t>Kellwasser</a:t>
            </a:r>
            <a:r>
              <a:rPr lang="en-US" dirty="0"/>
              <a:t> extinction event &amp; </a:t>
            </a:r>
          </a:p>
          <a:p>
            <a:r>
              <a:rPr lang="en-US" dirty="0"/>
              <a:t>to decipher their regional impact </a:t>
            </a:r>
          </a:p>
          <a:p>
            <a:r>
              <a:rPr lang="en-US" dirty="0"/>
              <a:t>on past marine and terrestrial ecosystems.</a:t>
            </a:r>
          </a:p>
        </p:txBody>
      </p:sp>
      <p:grpSp>
        <p:nvGrpSpPr>
          <p:cNvPr id="20" name="Group 41">
            <a:extLst>
              <a:ext uri="{FF2B5EF4-FFF2-40B4-BE49-F238E27FC236}">
                <a16:creationId xmlns:a16="http://schemas.microsoft.com/office/drawing/2014/main" id="{92A19965-4329-4542-9C39-379D1836803B}"/>
              </a:ext>
            </a:extLst>
          </p:cNvPr>
          <p:cNvGrpSpPr/>
          <p:nvPr/>
        </p:nvGrpSpPr>
        <p:grpSpPr>
          <a:xfrm>
            <a:off x="74805" y="2665659"/>
            <a:ext cx="4380425" cy="1792126"/>
            <a:chOff x="203413" y="3774250"/>
            <a:chExt cx="4966085" cy="2203927"/>
          </a:xfrm>
        </p:grpSpPr>
        <p:pic>
          <p:nvPicPr>
            <p:cNvPr id="21" name="Picture 12" descr="Carbonate platform evolution of the Tirgan formation during Early  Cretaceous (Urgonian) in the eastern Kopet-Dagh Basin, northeast Iran:  depositional environment and sequence stratigraphic significance |  Carbonates and Evaporites | Springer Nature Link">
              <a:extLst>
                <a:ext uri="{FF2B5EF4-FFF2-40B4-BE49-F238E27FC236}">
                  <a16:creationId xmlns:a16="http://schemas.microsoft.com/office/drawing/2014/main" id="{9C861DBF-6E69-4ABF-A015-C298EA2D3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13" y="3774250"/>
              <a:ext cx="4966085" cy="2203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15735BC-BD96-4CA1-A0CA-C5E02ED5942B}"/>
                </a:ext>
              </a:extLst>
            </p:cNvPr>
            <p:cNvSpPr/>
            <p:nvPr/>
          </p:nvSpPr>
          <p:spPr>
            <a:xfrm>
              <a:off x="4919663" y="4491038"/>
              <a:ext cx="249835" cy="419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9656B9B-6E29-419E-967C-41BB10540CC9}"/>
                </a:ext>
              </a:extLst>
            </p:cNvPr>
            <p:cNvSpPr/>
            <p:nvPr/>
          </p:nvSpPr>
          <p:spPr>
            <a:xfrm rot="2738439">
              <a:off x="509402" y="4059167"/>
              <a:ext cx="257175" cy="269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6561C741-10F3-481E-968F-028E054E3CD5}"/>
              </a:ext>
            </a:extLst>
          </p:cNvPr>
          <p:cNvSpPr txBox="1"/>
          <p:nvPr/>
        </p:nvSpPr>
        <p:spPr>
          <a:xfrm>
            <a:off x="839173" y="648425"/>
            <a:ext cx="41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Advantages</a:t>
            </a:r>
            <a:r>
              <a:rPr lang="fr-FR" b="1" dirty="0">
                <a:solidFill>
                  <a:srgbClr val="0070C0"/>
                </a:solidFill>
              </a:rPr>
              <a:t> in </a:t>
            </a:r>
            <a:r>
              <a:rPr lang="fr-FR" b="1" dirty="0" err="1">
                <a:solidFill>
                  <a:srgbClr val="0070C0"/>
                </a:solidFill>
              </a:rPr>
              <a:t>Paleozoic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Mts</a:t>
            </a:r>
            <a:r>
              <a:rPr lang="fr-FR" b="1" dirty="0">
                <a:solidFill>
                  <a:srgbClr val="0070C0"/>
                </a:solidFill>
              </a:rPr>
              <a:t> of Armenia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175A689-9552-48C6-905A-B27A5069A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87" t="32222" r="25761" b="21493"/>
          <a:stretch/>
        </p:blipFill>
        <p:spPr>
          <a:xfrm>
            <a:off x="372893" y="4636832"/>
            <a:ext cx="3489143" cy="19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27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rallaxe">
  <a:themeElements>
    <a:clrScheme name="Parallaxe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Parallaxe</Template>
  <TotalTime>20364</TotalTime>
  <Words>1260</Words>
  <Application>Microsoft Office PowerPoint</Application>
  <PresentationFormat>Affichage à l'écran (4:3)</PresentationFormat>
  <Paragraphs>266</Paragraphs>
  <Slides>28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28</vt:i4>
      </vt:variant>
    </vt:vector>
  </HeadingPairs>
  <TitlesOfParts>
    <vt:vector size="42" baseType="lpstr">
      <vt:lpstr>Arial</vt:lpstr>
      <vt:lpstr>Bernard MT Condensed</vt:lpstr>
      <vt:lpstr>Calibri</vt:lpstr>
      <vt:lpstr>Calibri-Italic</vt:lpstr>
      <vt:lpstr>Century Gothic</vt:lpstr>
      <vt:lpstr>Corbel</vt:lpstr>
      <vt:lpstr>GHEA Grapalat</vt:lpstr>
      <vt:lpstr>Goudy Old Style</vt:lpstr>
      <vt:lpstr>Times New Roman</vt:lpstr>
      <vt:lpstr>Wingdings</vt:lpstr>
      <vt:lpstr>Wingdings 3</vt:lpstr>
      <vt:lpstr>Parallaxe</vt:lpstr>
      <vt:lpstr>Ion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Repair and Furnishing (one microscope room and a chemical laboratory)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of the Devonian trilobite biodiversity des trilobites from North Africa: taxonomic richness, morphological disparity and environmental effects</dc:title>
  <dc:creator>Valentin</dc:creator>
  <cp:lastModifiedBy>taniel_d</cp:lastModifiedBy>
  <cp:revision>680</cp:revision>
  <dcterms:created xsi:type="dcterms:W3CDTF">2021-10-23T09:45:57Z</dcterms:created>
  <dcterms:modified xsi:type="dcterms:W3CDTF">2026-05-12T05:21:16Z</dcterms:modified>
</cp:coreProperties>
</file>